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2"/>
  </p:notesMasterIdLst>
  <p:sldIdLst>
    <p:sldId id="256" r:id="rId2"/>
    <p:sldId id="257" r:id="rId3"/>
    <p:sldId id="258" r:id="rId4"/>
    <p:sldId id="306" r:id="rId5"/>
    <p:sldId id="259" r:id="rId6"/>
    <p:sldId id="260" r:id="rId7"/>
    <p:sldId id="261" r:id="rId8"/>
    <p:sldId id="262" r:id="rId9"/>
    <p:sldId id="269" r:id="rId10"/>
    <p:sldId id="270" r:id="rId11"/>
    <p:sldId id="265" r:id="rId12"/>
    <p:sldId id="268" r:id="rId13"/>
    <p:sldId id="305" r:id="rId14"/>
    <p:sldId id="271" r:id="rId15"/>
    <p:sldId id="272" r:id="rId16"/>
    <p:sldId id="273" r:id="rId17"/>
    <p:sldId id="274" r:id="rId18"/>
    <p:sldId id="275" r:id="rId19"/>
    <p:sldId id="300" r:id="rId20"/>
    <p:sldId id="307" r:id="rId21"/>
    <p:sldId id="308" r:id="rId22"/>
    <p:sldId id="309" r:id="rId23"/>
    <p:sldId id="278" r:id="rId24"/>
    <p:sldId id="281" r:id="rId25"/>
    <p:sldId id="280" r:id="rId26"/>
    <p:sldId id="277" r:id="rId27"/>
    <p:sldId id="279" r:id="rId28"/>
    <p:sldId id="282" r:id="rId29"/>
    <p:sldId id="283" r:id="rId30"/>
    <p:sldId id="284" r:id="rId31"/>
    <p:sldId id="285" r:id="rId32"/>
    <p:sldId id="286" r:id="rId33"/>
    <p:sldId id="287" r:id="rId34"/>
    <p:sldId id="288" r:id="rId35"/>
    <p:sldId id="289" r:id="rId36"/>
    <p:sldId id="310" r:id="rId37"/>
    <p:sldId id="290" r:id="rId38"/>
    <p:sldId id="291" r:id="rId39"/>
    <p:sldId id="292" r:id="rId40"/>
    <p:sldId id="293" r:id="rId41"/>
    <p:sldId id="294" r:id="rId42"/>
    <p:sldId id="296" r:id="rId43"/>
    <p:sldId id="311" r:id="rId44"/>
    <p:sldId id="295" r:id="rId45"/>
    <p:sldId id="312" r:id="rId46"/>
    <p:sldId id="313" r:id="rId47"/>
    <p:sldId id="297" r:id="rId48"/>
    <p:sldId id="298" r:id="rId49"/>
    <p:sldId id="299" r:id="rId50"/>
    <p:sldId id="302" r:id="rId51"/>
    <p:sldId id="317" r:id="rId52"/>
    <p:sldId id="303" r:id="rId53"/>
    <p:sldId id="315" r:id="rId54"/>
    <p:sldId id="314" r:id="rId55"/>
    <p:sldId id="321" r:id="rId56"/>
    <p:sldId id="316" r:id="rId57"/>
    <p:sldId id="318" r:id="rId58"/>
    <p:sldId id="319" r:id="rId59"/>
    <p:sldId id="322" r:id="rId60"/>
    <p:sldId id="323" r:id="rId61"/>
    <p:sldId id="324" r:id="rId62"/>
    <p:sldId id="325" r:id="rId63"/>
    <p:sldId id="326" r:id="rId64"/>
    <p:sldId id="320" r:id="rId65"/>
    <p:sldId id="328" r:id="rId66"/>
    <p:sldId id="327" r:id="rId67"/>
    <p:sldId id="329" r:id="rId68"/>
    <p:sldId id="330" r:id="rId69"/>
    <p:sldId id="331" r:id="rId70"/>
    <p:sldId id="332"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引子" id="{31C385C6-BEA3-415B-B479-231C6AECA3BD}">
          <p14:sldIdLst>
            <p14:sldId id="256"/>
            <p14:sldId id="257"/>
            <p14:sldId id="258"/>
          </p14:sldIdLst>
        </p14:section>
        <p14:section name="链接器的作用" id="{A1F515FC-BE3D-490D-92EE-0C64575601DF}">
          <p14:sldIdLst>
            <p14:sldId id="306"/>
            <p14:sldId id="259"/>
            <p14:sldId id="260"/>
            <p14:sldId id="261"/>
            <p14:sldId id="262"/>
            <p14:sldId id="269"/>
            <p14:sldId id="270"/>
          </p14:sldIdLst>
        </p14:section>
        <p14:section name="链接器的工作原理" id="{0724CD7D-564F-4990-85DE-BF3C2A220931}">
          <p14:sldIdLst>
            <p14:sldId id="265"/>
            <p14:sldId id="268"/>
          </p14:sldIdLst>
        </p14:section>
        <p14:section name="ELF格式" id="{D93E3DF0-12C7-4E5C-925B-DD94BE6D3712}">
          <p14:sldIdLst>
            <p14:sldId id="305"/>
            <p14:sldId id="271"/>
            <p14:sldId id="272"/>
            <p14:sldId id="273"/>
            <p14:sldId id="274"/>
            <p14:sldId id="275"/>
            <p14:sldId id="300"/>
            <p14:sldId id="307"/>
          </p14:sldIdLst>
        </p14:section>
        <p14:section name="符号解析" id="{9148272B-2CFD-42AE-8572-9DFF336534B1}">
          <p14:sldIdLst>
            <p14:sldId id="308"/>
            <p14:sldId id="309"/>
            <p14:sldId id="278"/>
            <p14:sldId id="281"/>
            <p14:sldId id="280"/>
            <p14:sldId id="277"/>
            <p14:sldId id="279"/>
            <p14:sldId id="282"/>
            <p14:sldId id="283"/>
            <p14:sldId id="284"/>
            <p14:sldId id="285"/>
            <p14:sldId id="286"/>
            <p14:sldId id="287"/>
          </p14:sldIdLst>
        </p14:section>
        <p14:section name="静态库" id="{7C374114-35ED-4000-89EF-1EF35ACEFEA6}">
          <p14:sldIdLst>
            <p14:sldId id="288"/>
            <p14:sldId id="289"/>
            <p14:sldId id="310"/>
            <p14:sldId id="290"/>
            <p14:sldId id="291"/>
            <p14:sldId id="292"/>
            <p14:sldId id="293"/>
            <p14:sldId id="294"/>
            <p14:sldId id="296"/>
          </p14:sldIdLst>
        </p14:section>
        <p14:section name="重定位" id="{87210038-D148-42C3-8FAD-6255E643C15C}">
          <p14:sldIdLst>
            <p14:sldId id="311"/>
            <p14:sldId id="295"/>
            <p14:sldId id="312"/>
            <p14:sldId id="313"/>
            <p14:sldId id="297"/>
            <p14:sldId id="298"/>
            <p14:sldId id="299"/>
          </p14:sldIdLst>
        </p14:section>
        <p14:section name="加载可执行文件" id="{D26869CB-8123-4D92-9FC1-4B667DE690DE}">
          <p14:sldIdLst>
            <p14:sldId id="302"/>
            <p14:sldId id="317"/>
            <p14:sldId id="303"/>
          </p14:sldIdLst>
        </p14:section>
        <p14:section name="动态库" id="{114C3225-4C7B-4B8D-848D-4764199D78DF}">
          <p14:sldIdLst>
            <p14:sldId id="315"/>
            <p14:sldId id="314"/>
            <p14:sldId id="321"/>
            <p14:sldId id="316"/>
            <p14:sldId id="318"/>
            <p14:sldId id="319"/>
            <p14:sldId id="322"/>
            <p14:sldId id="323"/>
            <p14:sldId id="324"/>
            <p14:sldId id="325"/>
            <p14:sldId id="326"/>
            <p14:sldId id="320"/>
            <p14:sldId id="328"/>
            <p14:sldId id="327"/>
            <p14:sldId id="329"/>
            <p14:sldId id="330"/>
            <p14:sldId id="331"/>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16" d="100"/>
          <a:sy n="116" d="100"/>
        </p:scale>
        <p:origin x="3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E9FDC-8991-4596-B820-9EBB2A2D0D92}"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56212-550E-493E-B47D-A9FECBC12B61}" type="slidenum">
              <a:rPr lang="zh-CN" altLang="en-US" smtClean="0"/>
              <a:t>‹#›</a:t>
            </a:fld>
            <a:endParaRPr lang="zh-CN" altLang="en-US"/>
          </a:p>
        </p:txBody>
      </p:sp>
    </p:spTree>
    <p:extLst>
      <p:ext uri="{BB962C8B-B14F-4D97-AF65-F5344CB8AC3E}">
        <p14:creationId xmlns:p14="http://schemas.microsoft.com/office/powerpoint/2010/main" val="6487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856212-550E-493E-B47D-A9FECBC12B61}" type="slidenum">
              <a:rPr lang="zh-CN" altLang="en-US" smtClean="0"/>
              <a:t>2</a:t>
            </a:fld>
            <a:endParaRPr lang="zh-CN" altLang="en-US"/>
          </a:p>
        </p:txBody>
      </p:sp>
    </p:spTree>
    <p:extLst>
      <p:ext uri="{BB962C8B-B14F-4D97-AF65-F5344CB8AC3E}">
        <p14:creationId xmlns:p14="http://schemas.microsoft.com/office/powerpoint/2010/main" val="57377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24706793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638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5911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428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042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smtClean="0"/>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687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090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4A1C8F-DB05-41A4-82FE-0D98EA8306DE}" type="slidenum">
              <a:rPr lang="zh-CN" altLang="en-US" smtClean="0"/>
              <a:t>‹#›</a:t>
            </a:fld>
            <a:endParaRPr lang="zh-CN" altLang="en-US"/>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626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405834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AE7FCDA-15EF-40A1-84EC-76B7CB334CDB}"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330887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8AE7FCDA-15EF-40A1-84EC-76B7CB334CDB}" type="datetimeFigureOut">
              <a:rPr lang="zh-CN" altLang="en-US" smtClean="0"/>
              <a:t>2020/10/28</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4F4A1C8F-DB05-41A4-82FE-0D98EA8306DE}" type="slidenum">
              <a:rPr lang="zh-CN" altLang="en-US" smtClean="0"/>
              <a:t>‹#›</a:t>
            </a:fld>
            <a:endParaRPr lang="zh-CN" altLang="en-US"/>
          </a:p>
        </p:txBody>
      </p:sp>
    </p:spTree>
    <p:extLst>
      <p:ext uri="{BB962C8B-B14F-4D97-AF65-F5344CB8AC3E}">
        <p14:creationId xmlns:p14="http://schemas.microsoft.com/office/powerpoint/2010/main" val="251339451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链接器的基本原理</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r>
              <a:rPr lang="zh-CN" altLang="en-US" dirty="0" smtClean="0">
                <a:solidFill>
                  <a:schemeClr val="tx1"/>
                </a:solidFill>
              </a:rPr>
              <a:t>姜皓</a:t>
            </a:r>
            <a:endParaRPr lang="en-US" altLang="zh-CN" dirty="0" smtClean="0">
              <a:solidFill>
                <a:schemeClr val="tx1"/>
              </a:solidFill>
            </a:endParaRPr>
          </a:p>
          <a:p>
            <a:pPr algn="r"/>
            <a:r>
              <a:rPr lang="en-US" altLang="zh-CN" dirty="0" smtClean="0">
                <a:solidFill>
                  <a:schemeClr val="tx1"/>
                </a:solidFill>
              </a:rPr>
              <a:t>2020/10/12</a:t>
            </a:r>
            <a:endParaRPr lang="zh-CN" altLang="en-US" dirty="0">
              <a:solidFill>
                <a:schemeClr val="tx1"/>
              </a:solidFill>
            </a:endParaRPr>
          </a:p>
        </p:txBody>
      </p:sp>
    </p:spTree>
    <p:extLst>
      <p:ext uri="{BB962C8B-B14F-4D97-AF65-F5344CB8AC3E}">
        <p14:creationId xmlns:p14="http://schemas.microsoft.com/office/powerpoint/2010/main" val="3533633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idx="1"/>
          </p:nvPr>
        </p:nvSpPr>
        <p:spPr/>
        <p:txBody>
          <a:bodyPr/>
          <a:lstStyle/>
          <a:p>
            <a:r>
              <a:rPr lang="zh-CN" altLang="en-US" dirty="0" smtClean="0"/>
              <a:t>链接及发生的时机</a:t>
            </a:r>
            <a:endParaRPr lang="en-US" altLang="zh-CN" dirty="0" smtClean="0"/>
          </a:p>
          <a:p>
            <a:r>
              <a:rPr lang="zh-CN" altLang="en-US" dirty="0"/>
              <a:t>链接</a:t>
            </a:r>
            <a:r>
              <a:rPr lang="zh-CN" altLang="en-US" dirty="0" smtClean="0"/>
              <a:t>器及其作用</a:t>
            </a:r>
            <a:endParaRPr lang="en-US" altLang="zh-CN" dirty="0" smtClean="0"/>
          </a:p>
          <a:p>
            <a:r>
              <a:rPr lang="zh-CN" altLang="en-US" dirty="0"/>
              <a:t>链接</a:t>
            </a:r>
            <a:r>
              <a:rPr lang="zh-CN" altLang="en-US" dirty="0" smtClean="0"/>
              <a:t>器何处参与编译</a:t>
            </a:r>
            <a:endParaRPr lang="en-US" altLang="zh-CN" dirty="0" smtClean="0"/>
          </a:p>
          <a:p>
            <a:r>
              <a:rPr lang="zh-CN" altLang="en-US" dirty="0" smtClean="0"/>
              <a:t>程序的转换过程</a:t>
            </a:r>
            <a:endParaRPr lang="zh-CN" altLang="en-US" dirty="0"/>
          </a:p>
        </p:txBody>
      </p:sp>
    </p:spTree>
    <p:extLst>
      <p:ext uri="{BB962C8B-B14F-4D97-AF65-F5344CB8AC3E}">
        <p14:creationId xmlns:p14="http://schemas.microsoft.com/office/powerpoint/2010/main" val="2791127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链接器是如何工作的</a:t>
            </a:r>
            <a:endParaRPr lang="zh-CN" altLang="en-US" dirty="0"/>
          </a:p>
        </p:txBody>
      </p:sp>
      <p:sp>
        <p:nvSpPr>
          <p:cNvPr id="3" name="内容占位符 2"/>
          <p:cNvSpPr>
            <a:spLocks noGrp="1"/>
          </p:cNvSpPr>
          <p:nvPr>
            <p:ph idx="1"/>
          </p:nvPr>
        </p:nvSpPr>
        <p:spPr>
          <a:xfrm>
            <a:off x="1261872" y="1828800"/>
            <a:ext cx="8595360" cy="4917057"/>
          </a:xfrm>
        </p:spPr>
        <p:txBody>
          <a:bodyPr/>
          <a:lstStyle/>
          <a:p>
            <a:pPr marL="0" indent="0">
              <a:buNone/>
            </a:pPr>
            <a:r>
              <a:rPr lang="zh-CN" altLang="en-US" dirty="0"/>
              <a:t>链接</a:t>
            </a:r>
            <a:r>
              <a:rPr lang="zh-CN" altLang="en-US" dirty="0" smtClean="0"/>
              <a:t>器之所以能让代码分离编译和它的两个主要工作有关</a:t>
            </a:r>
            <a:endParaRPr lang="en-US" altLang="zh-CN" dirty="0" smtClean="0"/>
          </a:p>
          <a:p>
            <a:r>
              <a:rPr lang="zh-CN" altLang="en-US" dirty="0" smtClean="0"/>
              <a:t>符号解析   </a:t>
            </a:r>
            <a:r>
              <a:rPr lang="zh-CN" altLang="en-US" dirty="0" smtClean="0">
                <a:solidFill>
                  <a:srgbClr val="FF0000"/>
                </a:solidFill>
              </a:rPr>
              <a:t>建立关系</a:t>
            </a:r>
            <a:endParaRPr lang="en-US" altLang="zh-CN" dirty="0" smtClean="0">
              <a:solidFill>
                <a:srgbClr val="FF0000"/>
              </a:solidFill>
            </a:endParaRPr>
          </a:p>
          <a:p>
            <a:endParaRPr lang="en-US" altLang="zh-CN" dirty="0" smtClean="0"/>
          </a:p>
          <a:p>
            <a:pPr marL="0" indent="0">
              <a:buNone/>
            </a:pPr>
            <a:endParaRPr lang="en-US" altLang="zh-CN" dirty="0" smtClean="0"/>
          </a:p>
          <a:p>
            <a:r>
              <a:rPr lang="zh-CN" altLang="en-US" dirty="0" smtClean="0"/>
              <a:t>重定位    </a:t>
            </a:r>
            <a:r>
              <a:rPr lang="zh-CN" altLang="en-US" dirty="0" smtClean="0">
                <a:solidFill>
                  <a:srgbClr val="FF0000"/>
                </a:solidFill>
              </a:rPr>
              <a:t>顺着建立好的关系修改地址</a:t>
            </a:r>
            <a:endParaRPr lang="en-US" altLang="zh-CN" dirty="0" smtClean="0">
              <a:solidFill>
                <a:srgbClr val="FF0000"/>
              </a:solidFill>
            </a:endParaRPr>
          </a:p>
          <a:p>
            <a:endParaRPr lang="en-US" altLang="zh-CN" dirty="0" smtClean="0"/>
          </a:p>
          <a:p>
            <a:endParaRPr lang="en-US" altLang="zh-CN" dirty="0"/>
          </a:p>
          <a:p>
            <a:pPr marL="0" indent="0">
              <a:buNone/>
            </a:pPr>
            <a:endParaRPr lang="en-US" altLang="zh-CN" dirty="0" smtClean="0"/>
          </a:p>
          <a:p>
            <a:pPr marL="0" indent="0">
              <a:buNone/>
            </a:pPr>
            <a:r>
              <a:rPr lang="en-US" altLang="zh-CN" dirty="0" smtClean="0"/>
              <a:t>TIPS:</a:t>
            </a:r>
            <a:r>
              <a:rPr lang="en-US" altLang="zh-CN" sz="1600" dirty="0" smtClean="0"/>
              <a:t>	</a:t>
            </a:r>
            <a:r>
              <a:rPr lang="zh-CN" altLang="en-US" sz="1600" dirty="0" smtClean="0"/>
              <a:t>链接器对目标平台并不了解，所以承担连连看的作用</a:t>
            </a:r>
            <a:r>
              <a:rPr lang="en-US" altLang="zh-CN" sz="1600" dirty="0" smtClean="0"/>
              <a:t/>
            </a:r>
            <a:br>
              <a:rPr lang="en-US" altLang="zh-CN" sz="1600" dirty="0" smtClean="0"/>
            </a:br>
            <a:r>
              <a:rPr lang="en-US" altLang="zh-CN" sz="1600" dirty="0" smtClean="0"/>
              <a:t>	</a:t>
            </a:r>
            <a:r>
              <a:rPr lang="zh-CN" altLang="en-US" sz="1600" dirty="0" smtClean="0"/>
              <a:t>而翻译官的任务主要由编译器和汇编器承担</a:t>
            </a:r>
            <a:endParaRPr lang="en-US" altLang="zh-CN" sz="1600" dirty="0" smtClean="0"/>
          </a:p>
        </p:txBody>
      </p:sp>
      <p:pic>
        <p:nvPicPr>
          <p:cNvPr id="6" name="图片 5"/>
          <p:cNvPicPr>
            <a:picLocks noChangeAspect="1"/>
          </p:cNvPicPr>
          <p:nvPr/>
        </p:nvPicPr>
        <p:blipFill>
          <a:blip r:embed="rId2"/>
          <a:stretch>
            <a:fillRect/>
          </a:stretch>
        </p:blipFill>
        <p:spPr>
          <a:xfrm>
            <a:off x="1512229" y="2742391"/>
            <a:ext cx="7312594" cy="842953"/>
          </a:xfrm>
          <a:prstGeom prst="rect">
            <a:avLst/>
          </a:prstGeom>
        </p:spPr>
      </p:pic>
      <p:pic>
        <p:nvPicPr>
          <p:cNvPr id="7" name="图片 6"/>
          <p:cNvPicPr>
            <a:picLocks noChangeAspect="1"/>
          </p:cNvPicPr>
          <p:nvPr/>
        </p:nvPicPr>
        <p:blipFill>
          <a:blip r:embed="rId3"/>
          <a:stretch>
            <a:fillRect/>
          </a:stretch>
        </p:blipFill>
        <p:spPr>
          <a:xfrm>
            <a:off x="1512229" y="4219754"/>
            <a:ext cx="7071095" cy="1111370"/>
          </a:xfrm>
          <a:prstGeom prst="rect">
            <a:avLst/>
          </a:prstGeom>
        </p:spPr>
      </p:pic>
      <p:cxnSp>
        <p:nvCxnSpPr>
          <p:cNvPr id="5" name="直接连接符 4"/>
          <p:cNvCxnSpPr/>
          <p:nvPr/>
        </p:nvCxnSpPr>
        <p:spPr>
          <a:xfrm>
            <a:off x="4226011" y="2973859"/>
            <a:ext cx="2306594" cy="247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12229" y="3585344"/>
            <a:ext cx="5613501" cy="247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7" idx="3"/>
          </p:cNvCxnSpPr>
          <p:nvPr/>
        </p:nvCxnSpPr>
        <p:spPr>
          <a:xfrm>
            <a:off x="2323070" y="4775439"/>
            <a:ext cx="62602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12229" y="5014337"/>
            <a:ext cx="39247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72649" y="5014337"/>
            <a:ext cx="95533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19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链接器的操作对象</a:t>
            </a:r>
            <a:r>
              <a:rPr lang="en-US" altLang="zh-CN" dirty="0" smtClean="0"/>
              <a:t>---</a:t>
            </a:r>
            <a:r>
              <a:rPr lang="zh-CN" altLang="en-US" dirty="0" smtClean="0"/>
              <a:t>目标文件</a:t>
            </a:r>
            <a:endParaRPr lang="zh-CN" altLang="en-US" dirty="0"/>
          </a:p>
        </p:txBody>
      </p:sp>
      <p:pic>
        <p:nvPicPr>
          <p:cNvPr id="4" name="内容占位符 3"/>
          <p:cNvPicPr>
            <a:picLocks noGrp="1" noChangeAspect="1"/>
          </p:cNvPicPr>
          <p:nvPr>
            <p:ph idx="1"/>
          </p:nvPr>
        </p:nvPicPr>
        <p:blipFill>
          <a:blip r:embed="rId3"/>
          <a:stretch>
            <a:fillRect/>
          </a:stretch>
        </p:blipFill>
        <p:spPr>
          <a:xfrm>
            <a:off x="1448487" y="1691323"/>
            <a:ext cx="2240244" cy="1158970"/>
          </a:xfrm>
          <a:prstGeom prst="rect">
            <a:avLst/>
          </a:prstGeom>
        </p:spPr>
      </p:pic>
      <p:sp>
        <p:nvSpPr>
          <p:cNvPr id="5" name="内容占位符 2"/>
          <p:cNvSpPr txBox="1">
            <a:spLocks/>
          </p:cNvSpPr>
          <p:nvPr/>
        </p:nvSpPr>
        <p:spPr>
          <a:xfrm>
            <a:off x="1261872" y="2759676"/>
            <a:ext cx="9165644"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zh-CN" altLang="en-US" dirty="0" smtClean="0"/>
              <a:t>目标文件按其作用分为三类：</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zh-CN" altLang="en-US" sz="1100" dirty="0" smtClean="0"/>
              <a:t>只有可执行目标文件是由</a:t>
            </a:r>
            <a:r>
              <a:rPr lang="en-US" altLang="zh-CN" sz="1100" dirty="0" err="1" smtClean="0"/>
              <a:t>ld</a:t>
            </a:r>
            <a:r>
              <a:rPr lang="zh-CN" altLang="en-US" sz="1100" dirty="0" smtClean="0"/>
              <a:t>产生的</a:t>
            </a:r>
            <a:endParaRPr lang="en-US" altLang="zh-CN" sz="1100" dirty="0"/>
          </a:p>
          <a:p>
            <a:r>
              <a:rPr lang="zh-CN" altLang="en-US" dirty="0" smtClean="0"/>
              <a:t>目标</a:t>
            </a:r>
            <a:r>
              <a:rPr lang="zh-CN" altLang="en-US" dirty="0"/>
              <a:t>文件的</a:t>
            </a:r>
            <a:r>
              <a:rPr lang="zh-CN" altLang="en-US" dirty="0" smtClean="0"/>
              <a:t>格式</a:t>
            </a:r>
            <a:endParaRPr lang="en-US" altLang="zh-CN" dirty="0" smtClean="0"/>
          </a:p>
          <a:p>
            <a:pPr marL="0" indent="0">
              <a:buNone/>
            </a:pPr>
            <a:endParaRPr lang="zh-CN" altLang="en-US" dirty="0"/>
          </a:p>
        </p:txBody>
      </p:sp>
      <p:pic>
        <p:nvPicPr>
          <p:cNvPr id="6" name="图片 5"/>
          <p:cNvPicPr>
            <a:picLocks noChangeAspect="1"/>
          </p:cNvPicPr>
          <p:nvPr/>
        </p:nvPicPr>
        <p:blipFill>
          <a:blip r:embed="rId4"/>
          <a:stretch>
            <a:fillRect/>
          </a:stretch>
        </p:blipFill>
        <p:spPr>
          <a:xfrm>
            <a:off x="1583148" y="3097426"/>
            <a:ext cx="6943930" cy="1301580"/>
          </a:xfrm>
          <a:prstGeom prst="rect">
            <a:avLst/>
          </a:prstGeom>
        </p:spPr>
      </p:pic>
      <p:pic>
        <p:nvPicPr>
          <p:cNvPr id="7" name="图片 6"/>
          <p:cNvPicPr>
            <a:picLocks noChangeAspect="1"/>
          </p:cNvPicPr>
          <p:nvPr/>
        </p:nvPicPr>
        <p:blipFill>
          <a:blip r:embed="rId5"/>
          <a:stretch>
            <a:fillRect/>
          </a:stretch>
        </p:blipFill>
        <p:spPr>
          <a:xfrm>
            <a:off x="1583148" y="5343792"/>
            <a:ext cx="6471723" cy="1184064"/>
          </a:xfrm>
          <a:prstGeom prst="rect">
            <a:avLst/>
          </a:prstGeom>
        </p:spPr>
      </p:pic>
    </p:spTree>
    <p:extLst>
      <p:ext uri="{BB962C8B-B14F-4D97-AF65-F5344CB8AC3E}">
        <p14:creationId xmlns:p14="http://schemas.microsoft.com/office/powerpoint/2010/main" val="267472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ELF</a:t>
            </a:r>
            <a:r>
              <a:rPr lang="zh-CN" altLang="en-US" dirty="0" smtClean="0"/>
              <a:t> </a:t>
            </a:r>
            <a:r>
              <a:rPr lang="en-US" altLang="zh-CN" dirty="0" smtClean="0"/>
              <a:t>format</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845325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可重定位目标文件</a:t>
            </a:r>
            <a:r>
              <a:rPr lang="en-US" altLang="zh-CN" dirty="0"/>
              <a:t>---ELF</a:t>
            </a:r>
            <a:r>
              <a:rPr lang="zh-CN" altLang="en-US" dirty="0" smtClean="0"/>
              <a:t>头</a:t>
            </a:r>
            <a:endParaRPr lang="zh-CN" altLang="en-US" dirty="0"/>
          </a:p>
        </p:txBody>
      </p:sp>
      <p:pic>
        <p:nvPicPr>
          <p:cNvPr id="4" name="图片 3"/>
          <p:cNvPicPr>
            <a:picLocks noChangeAspect="1"/>
          </p:cNvPicPr>
          <p:nvPr/>
        </p:nvPicPr>
        <p:blipFill>
          <a:blip r:embed="rId2"/>
          <a:stretch>
            <a:fillRect/>
          </a:stretch>
        </p:blipFill>
        <p:spPr>
          <a:xfrm>
            <a:off x="1312715" y="2273848"/>
            <a:ext cx="2868005" cy="3445733"/>
          </a:xfrm>
          <a:prstGeom prst="rect">
            <a:avLst/>
          </a:prstGeom>
        </p:spPr>
      </p:pic>
      <p:pic>
        <p:nvPicPr>
          <p:cNvPr id="7" name="内容占位符 6"/>
          <p:cNvPicPr>
            <a:picLocks noGrp="1" noChangeAspect="1"/>
          </p:cNvPicPr>
          <p:nvPr>
            <p:ph idx="1"/>
          </p:nvPr>
        </p:nvPicPr>
        <p:blipFill>
          <a:blip r:embed="rId3"/>
          <a:stretch>
            <a:fillRect/>
          </a:stretch>
        </p:blipFill>
        <p:spPr>
          <a:xfrm>
            <a:off x="4180720" y="2273848"/>
            <a:ext cx="5162496" cy="393127"/>
          </a:xfrm>
          <a:prstGeom prst="rect">
            <a:avLst/>
          </a:prstGeom>
        </p:spPr>
      </p:pic>
      <p:sp>
        <p:nvSpPr>
          <p:cNvPr id="11" name="矩形 10"/>
          <p:cNvSpPr/>
          <p:nvPr/>
        </p:nvSpPr>
        <p:spPr>
          <a:xfrm>
            <a:off x="1261872" y="5915711"/>
            <a:ext cx="6096000" cy="246221"/>
          </a:xfrm>
          <a:prstGeom prst="rect">
            <a:avLst/>
          </a:prstGeom>
        </p:spPr>
        <p:txBody>
          <a:bodyPr>
            <a:spAutoFit/>
          </a:bodyPr>
          <a:lstStyle/>
          <a:p>
            <a:r>
              <a:rPr lang="zh-CN" altLang="en-US" sz="1000" dirty="0">
                <a:solidFill>
                  <a:srgbClr val="0070C0"/>
                </a:solidFill>
              </a:rPr>
              <a:t>https://blog.csdn.net/xuehuafeiwu123/article/details/72963229</a:t>
            </a:r>
          </a:p>
        </p:txBody>
      </p:sp>
      <p:pic>
        <p:nvPicPr>
          <p:cNvPr id="12" name="图片 11"/>
          <p:cNvPicPr>
            <a:picLocks noChangeAspect="1"/>
          </p:cNvPicPr>
          <p:nvPr/>
        </p:nvPicPr>
        <p:blipFill>
          <a:blip r:embed="rId4"/>
          <a:stretch>
            <a:fillRect/>
          </a:stretch>
        </p:blipFill>
        <p:spPr>
          <a:xfrm>
            <a:off x="4180720" y="2734446"/>
            <a:ext cx="4875283" cy="2736219"/>
          </a:xfrm>
          <a:prstGeom prst="rect">
            <a:avLst/>
          </a:prstGeom>
        </p:spPr>
      </p:pic>
      <p:sp>
        <p:nvSpPr>
          <p:cNvPr id="8" name="内容占位符 2"/>
          <p:cNvSpPr txBox="1">
            <a:spLocks/>
          </p:cNvSpPr>
          <p:nvPr/>
        </p:nvSpPr>
        <p:spPr>
          <a:xfrm>
            <a:off x="1261872" y="1828801"/>
            <a:ext cx="1123188" cy="30756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altLang="zh-CN" sz="1600" dirty="0" smtClean="0"/>
          </a:p>
        </p:txBody>
      </p:sp>
      <p:sp>
        <p:nvSpPr>
          <p:cNvPr id="6" name="矩形 5"/>
          <p:cNvSpPr/>
          <p:nvPr/>
        </p:nvSpPr>
        <p:spPr>
          <a:xfrm>
            <a:off x="3901440" y="2206377"/>
            <a:ext cx="279280" cy="3006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1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a:t>
            </a:r>
            <a:r>
              <a:rPr lang="en-US" altLang="zh-CN" dirty="0"/>
              <a:t>---ELF</a:t>
            </a:r>
            <a:r>
              <a:rPr lang="zh-CN" altLang="en-US" dirty="0"/>
              <a:t>头</a:t>
            </a:r>
          </a:p>
        </p:txBody>
      </p:sp>
      <p:pic>
        <p:nvPicPr>
          <p:cNvPr id="7" name="内容占位符 6"/>
          <p:cNvPicPr>
            <a:picLocks noGrp="1" noChangeAspect="1"/>
          </p:cNvPicPr>
          <p:nvPr>
            <p:ph idx="1"/>
          </p:nvPr>
        </p:nvPicPr>
        <p:blipFill>
          <a:blip r:embed="rId2"/>
          <a:stretch>
            <a:fillRect/>
          </a:stretch>
        </p:blipFill>
        <p:spPr>
          <a:xfrm>
            <a:off x="5860637" y="1889761"/>
            <a:ext cx="4106736" cy="4351338"/>
          </a:xfrm>
          <a:prstGeom prst="rect">
            <a:avLst/>
          </a:prstGeom>
        </p:spPr>
      </p:pic>
      <p:pic>
        <p:nvPicPr>
          <p:cNvPr id="6" name="图片 5"/>
          <p:cNvPicPr>
            <a:picLocks noChangeAspect="1"/>
          </p:cNvPicPr>
          <p:nvPr/>
        </p:nvPicPr>
        <p:blipFill>
          <a:blip r:embed="rId3"/>
          <a:stretch>
            <a:fillRect/>
          </a:stretch>
        </p:blipFill>
        <p:spPr>
          <a:xfrm>
            <a:off x="1360933" y="1889761"/>
            <a:ext cx="4387216" cy="2506980"/>
          </a:xfrm>
          <a:prstGeom prst="rect">
            <a:avLst/>
          </a:prstGeom>
        </p:spPr>
      </p:pic>
      <p:sp>
        <p:nvSpPr>
          <p:cNvPr id="8" name="文本框 7"/>
          <p:cNvSpPr txBox="1"/>
          <p:nvPr/>
        </p:nvSpPr>
        <p:spPr>
          <a:xfrm>
            <a:off x="1447800" y="4884420"/>
            <a:ext cx="4015740" cy="584775"/>
          </a:xfrm>
          <a:prstGeom prst="rect">
            <a:avLst/>
          </a:prstGeom>
          <a:noFill/>
        </p:spPr>
        <p:txBody>
          <a:bodyPr wrap="square" rtlCol="0">
            <a:spAutoFit/>
          </a:bodyPr>
          <a:lstStyle/>
          <a:p>
            <a:r>
              <a:rPr lang="en-US" altLang="zh-CN" sz="1600" dirty="0" smtClean="0"/>
              <a:t>ELF</a:t>
            </a:r>
            <a:r>
              <a:rPr lang="zh-CN" altLang="en-US" sz="1600" dirty="0" smtClean="0"/>
              <a:t>头的作用是为了帮助机器解析目标文件</a:t>
            </a:r>
            <a:endParaRPr lang="zh-CN" altLang="en-US" sz="1600" dirty="0"/>
          </a:p>
        </p:txBody>
      </p:sp>
      <p:pic>
        <p:nvPicPr>
          <p:cNvPr id="3" name="图片 2"/>
          <p:cNvPicPr>
            <a:picLocks noChangeAspect="1"/>
          </p:cNvPicPr>
          <p:nvPr/>
        </p:nvPicPr>
        <p:blipFill>
          <a:blip r:embed="rId4"/>
          <a:stretch>
            <a:fillRect/>
          </a:stretch>
        </p:blipFill>
        <p:spPr>
          <a:xfrm>
            <a:off x="9465946" y="5012613"/>
            <a:ext cx="1627206" cy="1228486"/>
          </a:xfrm>
          <a:prstGeom prst="rect">
            <a:avLst/>
          </a:prstGeom>
        </p:spPr>
      </p:pic>
    </p:spTree>
    <p:extLst>
      <p:ext uri="{BB962C8B-B14F-4D97-AF65-F5344CB8AC3E}">
        <p14:creationId xmlns:p14="http://schemas.microsoft.com/office/powerpoint/2010/main" val="2872826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可重定位目标文件的格式</a:t>
            </a:r>
            <a:r>
              <a:rPr lang="en-US" altLang="zh-CN" dirty="0" smtClean="0"/>
              <a:t>---</a:t>
            </a:r>
            <a:r>
              <a:rPr lang="zh-CN" altLang="en-US" dirty="0" smtClean="0"/>
              <a:t>节头部表</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2" y="2087880"/>
            <a:ext cx="2365004" cy="2788920"/>
          </a:xfrm>
          <a:prstGeom prst="rect">
            <a:avLst/>
          </a:prstGeom>
        </p:spPr>
      </p:pic>
      <p:pic>
        <p:nvPicPr>
          <p:cNvPr id="6" name="图片 5"/>
          <p:cNvPicPr>
            <a:picLocks noChangeAspect="1"/>
          </p:cNvPicPr>
          <p:nvPr/>
        </p:nvPicPr>
        <p:blipFill>
          <a:blip r:embed="rId3"/>
          <a:stretch>
            <a:fillRect/>
          </a:stretch>
        </p:blipFill>
        <p:spPr>
          <a:xfrm>
            <a:off x="3558296" y="4259580"/>
            <a:ext cx="6182840" cy="396240"/>
          </a:xfrm>
          <a:prstGeom prst="rect">
            <a:avLst/>
          </a:prstGeom>
        </p:spPr>
      </p:pic>
      <p:sp>
        <p:nvSpPr>
          <p:cNvPr id="7" name="文本框 6"/>
          <p:cNvSpPr txBox="1"/>
          <p:nvPr/>
        </p:nvSpPr>
        <p:spPr>
          <a:xfrm>
            <a:off x="1767840" y="5088692"/>
            <a:ext cx="5897880" cy="369332"/>
          </a:xfrm>
          <a:prstGeom prst="rect">
            <a:avLst/>
          </a:prstGeom>
          <a:noFill/>
        </p:spPr>
        <p:txBody>
          <a:bodyPr wrap="square" rtlCol="0">
            <a:spAutoFit/>
          </a:bodyPr>
          <a:lstStyle/>
          <a:p>
            <a:r>
              <a:rPr lang="zh-CN" altLang="en-US" dirty="0" smtClean="0"/>
              <a:t>节头部表中的条目主要返回 节的地址</a:t>
            </a:r>
            <a:r>
              <a:rPr lang="en-US" altLang="zh-CN" dirty="0" smtClean="0"/>
              <a:t>,</a:t>
            </a:r>
            <a:r>
              <a:rPr lang="zh-CN" altLang="en-US" dirty="0" smtClean="0"/>
              <a:t>长度等信息</a:t>
            </a:r>
            <a:endParaRPr lang="zh-CN" altLang="en-US" dirty="0"/>
          </a:p>
        </p:txBody>
      </p:sp>
      <p:cxnSp>
        <p:nvCxnSpPr>
          <p:cNvPr id="10" name="直接连接符 9"/>
          <p:cNvCxnSpPr/>
          <p:nvPr/>
        </p:nvCxnSpPr>
        <p:spPr>
          <a:xfrm flipH="1" flipV="1">
            <a:off x="4183380" y="2484120"/>
            <a:ext cx="7620" cy="18669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436620" y="2484120"/>
            <a:ext cx="74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4475721" y="1903214"/>
            <a:ext cx="4229100" cy="2219325"/>
          </a:xfrm>
          <a:prstGeom prst="rect">
            <a:avLst/>
          </a:prstGeom>
        </p:spPr>
      </p:pic>
    </p:spTree>
    <p:extLst>
      <p:ext uri="{BB962C8B-B14F-4D97-AF65-F5344CB8AC3E}">
        <p14:creationId xmlns:p14="http://schemas.microsoft.com/office/powerpoint/2010/main" val="1511412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4215448" y="1691322"/>
            <a:ext cx="4837112" cy="3816040"/>
          </a:xfrm>
          <a:prstGeom prst="rect">
            <a:avLst/>
          </a:prstGeom>
        </p:spPr>
      </p:pic>
      <p:sp>
        <p:nvSpPr>
          <p:cNvPr id="5" name="标题 1"/>
          <p:cNvSpPr txBox="1">
            <a:spLocks/>
          </p:cNvSpPr>
          <p:nvPr/>
        </p:nvSpPr>
        <p:spPr>
          <a:xfrm>
            <a:off x="1261872" y="294198"/>
            <a:ext cx="9032748" cy="1397124"/>
          </a:xfrm>
          <a:prstGeom prst="rect">
            <a:avLst/>
          </a:prstGeom>
        </p:spPr>
        <p:txBody>
          <a:bodyPr vert="horz" lIns="91440" tIns="27432" rIns="91440" bIns="45720" rtlCol="0" anchor="b">
            <a:normAutofit/>
          </a:bodyPr>
          <a:lst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a:lstStyle>
          <a:p>
            <a:r>
              <a:rPr lang="zh-CN" altLang="en-US" dirty="0" smtClean="0"/>
              <a:t>可重定位目标文件的格式</a:t>
            </a:r>
            <a:r>
              <a:rPr lang="en-US" altLang="zh-CN" dirty="0" smtClean="0"/>
              <a:t>---</a:t>
            </a:r>
            <a:r>
              <a:rPr lang="zh-CN" altLang="en-US" dirty="0" smtClean="0"/>
              <a:t>节头部表</a:t>
            </a:r>
            <a:endParaRPr lang="zh-CN" altLang="en-US" dirty="0"/>
          </a:p>
        </p:txBody>
      </p:sp>
      <p:pic>
        <p:nvPicPr>
          <p:cNvPr id="6" name="内容占位符 3"/>
          <p:cNvPicPr>
            <a:picLocks noChangeAspect="1"/>
          </p:cNvPicPr>
          <p:nvPr/>
        </p:nvPicPr>
        <p:blipFill>
          <a:blip r:embed="rId3"/>
          <a:stretch>
            <a:fillRect/>
          </a:stretch>
        </p:blipFill>
        <p:spPr>
          <a:xfrm>
            <a:off x="1261872" y="2087880"/>
            <a:ext cx="2365004" cy="2788920"/>
          </a:xfrm>
          <a:prstGeom prst="rect">
            <a:avLst/>
          </a:prstGeom>
        </p:spPr>
      </p:pic>
      <p:cxnSp>
        <p:nvCxnSpPr>
          <p:cNvPr id="10" name="直接连接符 9"/>
          <p:cNvCxnSpPr/>
          <p:nvPr/>
        </p:nvCxnSpPr>
        <p:spPr>
          <a:xfrm flipH="1">
            <a:off x="3375660" y="2407920"/>
            <a:ext cx="99060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375660" y="2902902"/>
            <a:ext cx="99060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313420" y="1798320"/>
            <a:ext cx="662940" cy="3709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40307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可重定位目标文件的格式</a:t>
            </a:r>
            <a:r>
              <a:rPr lang="en-US" altLang="zh-CN" dirty="0"/>
              <a:t>---</a:t>
            </a:r>
            <a:r>
              <a:rPr lang="zh-CN" altLang="en-US" dirty="0" smtClean="0"/>
              <a:t>节的作用</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2" y="1836420"/>
            <a:ext cx="4771171" cy="3832860"/>
          </a:xfrm>
          <a:prstGeom prst="rect">
            <a:avLst/>
          </a:prstGeom>
        </p:spPr>
      </p:pic>
      <p:pic>
        <p:nvPicPr>
          <p:cNvPr id="5" name="图片 4"/>
          <p:cNvPicPr>
            <a:picLocks noChangeAspect="1"/>
          </p:cNvPicPr>
          <p:nvPr/>
        </p:nvPicPr>
        <p:blipFill>
          <a:blip r:embed="rId3"/>
          <a:stretch>
            <a:fillRect/>
          </a:stretch>
        </p:blipFill>
        <p:spPr>
          <a:xfrm>
            <a:off x="1261872" y="5669280"/>
            <a:ext cx="4652010" cy="879208"/>
          </a:xfrm>
          <a:prstGeom prst="rect">
            <a:avLst/>
          </a:prstGeom>
        </p:spPr>
      </p:pic>
      <p:pic>
        <p:nvPicPr>
          <p:cNvPr id="6" name="内容占位符 3"/>
          <p:cNvPicPr>
            <a:picLocks noChangeAspect="1"/>
          </p:cNvPicPr>
          <p:nvPr/>
        </p:nvPicPr>
        <p:blipFill>
          <a:blip r:embed="rId4"/>
          <a:stretch>
            <a:fillRect/>
          </a:stretch>
        </p:blipFill>
        <p:spPr>
          <a:xfrm>
            <a:off x="6702552" y="1836420"/>
            <a:ext cx="2365004" cy="2788920"/>
          </a:xfrm>
          <a:prstGeom prst="rect">
            <a:avLst/>
          </a:prstGeom>
        </p:spPr>
      </p:pic>
      <p:cxnSp>
        <p:nvCxnSpPr>
          <p:cNvPr id="8" name="直接连接符 7"/>
          <p:cNvCxnSpPr/>
          <p:nvPr/>
        </p:nvCxnSpPr>
        <p:spPr>
          <a:xfrm>
            <a:off x="1516380" y="352806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516380" y="424434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516380" y="4941570"/>
            <a:ext cx="123444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7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可执行目标文件的格式</a:t>
            </a:r>
            <a:r>
              <a:rPr lang="en-US" altLang="zh-CN" dirty="0" smtClean="0"/>
              <a:t>---</a:t>
            </a:r>
            <a:r>
              <a:rPr lang="zh-CN" altLang="en-US" dirty="0" smtClean="0"/>
              <a:t>段头部表</a:t>
            </a:r>
            <a:endParaRPr lang="zh-CN" altLang="en-US" dirty="0"/>
          </a:p>
        </p:txBody>
      </p:sp>
      <p:pic>
        <p:nvPicPr>
          <p:cNvPr id="4" name="内容占位符 3"/>
          <p:cNvPicPr>
            <a:picLocks noGrp="1" noChangeAspect="1"/>
          </p:cNvPicPr>
          <p:nvPr>
            <p:ph idx="1"/>
          </p:nvPr>
        </p:nvPicPr>
        <p:blipFill>
          <a:blip r:embed="rId2"/>
          <a:stretch>
            <a:fillRect/>
          </a:stretch>
        </p:blipFill>
        <p:spPr>
          <a:xfrm>
            <a:off x="1329424" y="1752965"/>
            <a:ext cx="3069581" cy="3695700"/>
          </a:xfrm>
          <a:prstGeom prst="rect">
            <a:avLst/>
          </a:prstGeom>
        </p:spPr>
      </p:pic>
      <p:sp>
        <p:nvSpPr>
          <p:cNvPr id="5" name="文本框 4"/>
          <p:cNvSpPr txBox="1"/>
          <p:nvPr/>
        </p:nvSpPr>
        <p:spPr>
          <a:xfrm>
            <a:off x="1128583" y="5799438"/>
            <a:ext cx="9267568" cy="646331"/>
          </a:xfrm>
          <a:prstGeom prst="rect">
            <a:avLst/>
          </a:prstGeom>
          <a:noFill/>
        </p:spPr>
        <p:txBody>
          <a:bodyPr wrap="square" rtlCol="0">
            <a:spAutoFit/>
          </a:bodyPr>
          <a:lstStyle/>
          <a:p>
            <a:r>
              <a:rPr lang="zh-CN" altLang="en-US" dirty="0" smtClean="0"/>
              <a:t>一个段中可能包含一个或多个节</a:t>
            </a:r>
            <a:r>
              <a:rPr lang="en-US" altLang="zh-CN" dirty="0" smtClean="0"/>
              <a:t/>
            </a:r>
            <a:br>
              <a:rPr lang="en-US" altLang="zh-CN" dirty="0" smtClean="0"/>
            </a:br>
            <a:r>
              <a:rPr lang="zh-CN" altLang="en-US" dirty="0" smtClean="0"/>
              <a:t>参考段头部表</a:t>
            </a:r>
            <a:r>
              <a:rPr lang="en-US" altLang="zh-CN" dirty="0" smtClean="0"/>
              <a:t>(program header table)</a:t>
            </a:r>
            <a:r>
              <a:rPr lang="zh-CN" altLang="en-US" dirty="0" smtClean="0"/>
              <a:t>所描述的关系，将可执行文件映射到内存中</a:t>
            </a:r>
            <a:endParaRPr lang="zh-CN" altLang="en-US" dirty="0"/>
          </a:p>
        </p:txBody>
      </p:sp>
      <p:pic>
        <p:nvPicPr>
          <p:cNvPr id="6" name="图片 5"/>
          <p:cNvPicPr>
            <a:picLocks noChangeAspect="1"/>
          </p:cNvPicPr>
          <p:nvPr/>
        </p:nvPicPr>
        <p:blipFill>
          <a:blip r:embed="rId3"/>
          <a:stretch>
            <a:fillRect/>
          </a:stretch>
        </p:blipFill>
        <p:spPr>
          <a:xfrm>
            <a:off x="4553207" y="1752965"/>
            <a:ext cx="4667250" cy="1857375"/>
          </a:xfrm>
          <a:prstGeom prst="rect">
            <a:avLst/>
          </a:prstGeom>
        </p:spPr>
      </p:pic>
    </p:spTree>
    <p:extLst>
      <p:ext uri="{BB962C8B-B14F-4D97-AF65-F5344CB8AC3E}">
        <p14:creationId xmlns:p14="http://schemas.microsoft.com/office/powerpoint/2010/main" val="2233845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了解链接器的目的</a:t>
            </a:r>
            <a:endParaRPr lang="zh-CN" altLang="en-US" dirty="0"/>
          </a:p>
        </p:txBody>
      </p:sp>
      <p:sp>
        <p:nvSpPr>
          <p:cNvPr id="3" name="内容占位符 2"/>
          <p:cNvSpPr>
            <a:spLocks noGrp="1"/>
          </p:cNvSpPr>
          <p:nvPr>
            <p:ph idx="1"/>
          </p:nvPr>
        </p:nvSpPr>
        <p:spPr/>
        <p:txBody>
          <a:bodyPr/>
          <a:lstStyle/>
          <a:p>
            <a:r>
              <a:rPr lang="zh-CN" altLang="en-US" dirty="0" smtClean="0"/>
              <a:t>有助于构造大型程序</a:t>
            </a:r>
            <a:r>
              <a:rPr lang="en-US" altLang="zh-CN" dirty="0" smtClean="0"/>
              <a:t/>
            </a:r>
            <a:br>
              <a:rPr lang="en-US" altLang="zh-CN" dirty="0" smtClean="0"/>
            </a:br>
            <a:r>
              <a:rPr lang="zh-CN" altLang="en-US" sz="1600" dirty="0" smtClean="0">
                <a:solidFill>
                  <a:schemeClr val="tx1"/>
                </a:solidFill>
              </a:rPr>
              <a:t>更好的解决由于缺少模块、缺少库、或库版本不兼容所引发的问题</a:t>
            </a:r>
            <a:endParaRPr lang="en-US" altLang="zh-CN" sz="1400" dirty="0" smtClean="0">
              <a:solidFill>
                <a:schemeClr val="tx1"/>
              </a:solidFill>
            </a:endParaRPr>
          </a:p>
          <a:p>
            <a:r>
              <a:rPr lang="zh-CN" altLang="en-US" dirty="0" smtClean="0"/>
              <a:t>避免产生难以调试的错误</a:t>
            </a:r>
            <a:r>
              <a:rPr lang="en-US" altLang="zh-CN" dirty="0"/>
              <a:t/>
            </a:r>
            <a:br>
              <a:rPr lang="en-US" altLang="zh-CN" dirty="0"/>
            </a:br>
            <a:r>
              <a:rPr lang="zh-CN" altLang="en-US" sz="1600" dirty="0" smtClean="0">
                <a:solidFill>
                  <a:schemeClr val="tx1"/>
                </a:solidFill>
              </a:rPr>
              <a:t>链接器解析符号引用的结果将影响程序的正确性。而默认情况下错误定义多个全局变量的程序将成功链接且不产生任何警告最终导致程序的行为将变得怪异且难以调试。</a:t>
            </a:r>
            <a:endParaRPr lang="en-US" altLang="zh-CN" sz="1600" dirty="0" smtClean="0">
              <a:solidFill>
                <a:schemeClr val="tx1"/>
              </a:solidFill>
            </a:endParaRPr>
          </a:p>
          <a:p>
            <a:r>
              <a:rPr lang="zh-CN" altLang="en-US" dirty="0" smtClean="0"/>
              <a:t>深刻</a:t>
            </a:r>
            <a:r>
              <a:rPr lang="zh-CN" altLang="en-US" dirty="0"/>
              <a:t>的理解语言的</a:t>
            </a:r>
            <a:r>
              <a:rPr lang="zh-CN" altLang="en-US" dirty="0" smtClean="0"/>
              <a:t>作用域</a:t>
            </a:r>
            <a:r>
              <a:rPr lang="en-US" altLang="zh-CN" dirty="0"/>
              <a:t/>
            </a:r>
            <a:br>
              <a:rPr lang="en-US" altLang="zh-CN" dirty="0"/>
            </a:br>
            <a:r>
              <a:rPr lang="zh-CN" altLang="en-US" sz="1600" dirty="0" smtClean="0">
                <a:solidFill>
                  <a:schemeClr val="tx1"/>
                </a:solidFill>
              </a:rPr>
              <a:t>全局</a:t>
            </a:r>
            <a:r>
              <a:rPr lang="en-US" altLang="zh-CN" sz="1600" dirty="0" smtClean="0">
                <a:solidFill>
                  <a:schemeClr val="tx1"/>
                </a:solidFill>
              </a:rPr>
              <a:t>/</a:t>
            </a:r>
            <a:r>
              <a:rPr lang="zh-CN" altLang="en-US" sz="1600" dirty="0" smtClean="0">
                <a:solidFill>
                  <a:schemeClr val="tx1"/>
                </a:solidFill>
              </a:rPr>
              <a:t>局部变量的区别，</a:t>
            </a:r>
            <a:r>
              <a:rPr lang="en-US" altLang="zh-CN" sz="1600" dirty="0" smtClean="0">
                <a:solidFill>
                  <a:schemeClr val="tx1"/>
                </a:solidFill>
              </a:rPr>
              <a:t>static</a:t>
            </a:r>
            <a:r>
              <a:rPr lang="zh-CN" altLang="en-US" sz="1600" dirty="0" smtClean="0">
                <a:solidFill>
                  <a:schemeClr val="tx1"/>
                </a:solidFill>
              </a:rPr>
              <a:t>对变量或函数造成的影响</a:t>
            </a:r>
            <a:endParaRPr lang="en-US" altLang="zh-CN" dirty="0" smtClean="0">
              <a:solidFill>
                <a:schemeClr val="tx1"/>
              </a:solidFill>
            </a:endParaRPr>
          </a:p>
          <a:p>
            <a:r>
              <a:rPr lang="zh-CN" altLang="en-US" dirty="0" smtClean="0"/>
              <a:t>理解共享库的使用</a:t>
            </a:r>
            <a:endParaRPr lang="en-US" altLang="zh-CN" dirty="0" smtClean="0"/>
          </a:p>
          <a:p>
            <a:r>
              <a:rPr lang="zh-CN" altLang="en-US" dirty="0" smtClean="0"/>
              <a:t>了解其他重要的系统概念</a:t>
            </a:r>
            <a:r>
              <a:rPr lang="en-US" altLang="zh-CN" dirty="0"/>
              <a:t/>
            </a:r>
            <a:br>
              <a:rPr lang="en-US" altLang="zh-CN" dirty="0"/>
            </a:br>
            <a:r>
              <a:rPr lang="zh-CN" altLang="en-US" sz="1600" dirty="0" smtClean="0">
                <a:solidFill>
                  <a:schemeClr val="tx1"/>
                </a:solidFill>
              </a:rPr>
              <a:t>加载和运行程序、虚拟</a:t>
            </a:r>
            <a:r>
              <a:rPr lang="zh-CN" altLang="en-US" sz="1600" dirty="0" smtClean="0">
                <a:solidFill>
                  <a:schemeClr val="tx1"/>
                </a:solidFill>
              </a:rPr>
              <a:t>内存等</a:t>
            </a:r>
            <a:endParaRPr lang="en-US" altLang="zh-CN" sz="1600" dirty="0" smtClean="0">
              <a:solidFill>
                <a:schemeClr val="tx1"/>
              </a:solidFill>
            </a:endParaRPr>
          </a:p>
          <a:p>
            <a:r>
              <a:rPr lang="zh-CN" altLang="en-US" dirty="0"/>
              <a:t>掌握</a:t>
            </a:r>
            <a:r>
              <a:rPr lang="zh-CN" altLang="en-US" dirty="0" smtClean="0"/>
              <a:t>库的</a:t>
            </a:r>
            <a:r>
              <a:rPr lang="en-US" altLang="zh-CN" dirty="0" smtClean="0"/>
              <a:t>debug</a:t>
            </a:r>
            <a:r>
              <a:rPr lang="zh-CN" altLang="en-US" dirty="0" smtClean="0"/>
              <a:t>方法</a:t>
            </a:r>
            <a:r>
              <a:rPr lang="en-US" altLang="zh-CN" dirty="0"/>
              <a:t/>
            </a:r>
            <a:br>
              <a:rPr lang="en-US" altLang="zh-CN" dirty="0"/>
            </a:br>
            <a:r>
              <a:rPr lang="zh-CN" altLang="en-US" sz="1600" dirty="0" smtClean="0">
                <a:solidFill>
                  <a:schemeClr val="tx1"/>
                </a:solidFill>
              </a:rPr>
              <a:t>库打桩</a:t>
            </a:r>
            <a:endParaRPr lang="en-US" altLang="zh-CN" dirty="0" smtClean="0">
              <a:solidFill>
                <a:schemeClr val="tx1"/>
              </a:solidFill>
            </a:endParaRPr>
          </a:p>
        </p:txBody>
      </p:sp>
    </p:spTree>
    <p:extLst>
      <p:ext uri="{BB962C8B-B14F-4D97-AF65-F5344CB8AC3E}">
        <p14:creationId xmlns:p14="http://schemas.microsoft.com/office/powerpoint/2010/main" val="1016003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段头部表在加载时的作用</a:t>
            </a:r>
            <a:endParaRPr lang="zh-CN" altLang="en-US" dirty="0"/>
          </a:p>
        </p:txBody>
      </p:sp>
      <p:pic>
        <p:nvPicPr>
          <p:cNvPr id="7" name="内容占位符 6"/>
          <p:cNvPicPr>
            <a:picLocks noGrp="1" noChangeAspect="1"/>
          </p:cNvPicPr>
          <p:nvPr>
            <p:ph idx="1"/>
          </p:nvPr>
        </p:nvPicPr>
        <p:blipFill>
          <a:blip r:embed="rId2"/>
          <a:stretch>
            <a:fillRect/>
          </a:stretch>
        </p:blipFill>
        <p:spPr>
          <a:xfrm>
            <a:off x="1146542" y="4740285"/>
            <a:ext cx="8594725" cy="523157"/>
          </a:xfrm>
          <a:prstGeom prst="rect">
            <a:avLst/>
          </a:prstGeom>
        </p:spPr>
      </p:pic>
      <p:pic>
        <p:nvPicPr>
          <p:cNvPr id="4" name="图片 3"/>
          <p:cNvPicPr>
            <a:picLocks noChangeAspect="1"/>
          </p:cNvPicPr>
          <p:nvPr/>
        </p:nvPicPr>
        <p:blipFill>
          <a:blip r:embed="rId3"/>
          <a:stretch>
            <a:fillRect/>
          </a:stretch>
        </p:blipFill>
        <p:spPr>
          <a:xfrm>
            <a:off x="1052201" y="1914859"/>
            <a:ext cx="4943513" cy="1860188"/>
          </a:xfrm>
          <a:prstGeom prst="rect">
            <a:avLst/>
          </a:prstGeom>
        </p:spPr>
      </p:pic>
      <p:sp>
        <p:nvSpPr>
          <p:cNvPr id="6" name="矩形 5"/>
          <p:cNvSpPr/>
          <p:nvPr/>
        </p:nvSpPr>
        <p:spPr>
          <a:xfrm>
            <a:off x="883832" y="2294248"/>
            <a:ext cx="5150840" cy="4942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6073629" y="1599707"/>
            <a:ext cx="5170335" cy="2921867"/>
          </a:xfrm>
          <a:prstGeom prst="rect">
            <a:avLst/>
          </a:prstGeom>
        </p:spPr>
      </p:pic>
      <p:sp>
        <p:nvSpPr>
          <p:cNvPr id="9" name="文本框 8"/>
          <p:cNvSpPr txBox="1"/>
          <p:nvPr/>
        </p:nvSpPr>
        <p:spPr>
          <a:xfrm>
            <a:off x="1052201" y="5305350"/>
            <a:ext cx="6763266" cy="923330"/>
          </a:xfrm>
          <a:prstGeom prst="rect">
            <a:avLst/>
          </a:prstGeom>
          <a:noFill/>
        </p:spPr>
        <p:txBody>
          <a:bodyPr wrap="square" rtlCol="0">
            <a:spAutoFit/>
          </a:bodyPr>
          <a:lstStyle/>
          <a:p>
            <a:r>
              <a:rPr lang="zh-CN" altLang="en-US" dirty="0" smtClean="0"/>
              <a:t>为了更快速的映射，应满足如下对齐条件 </a:t>
            </a:r>
            <a:r>
              <a:rPr lang="en-US" altLang="zh-CN" dirty="0" smtClean="0"/>
              <a:t>(2^21 = 0x200000)</a:t>
            </a:r>
          </a:p>
          <a:p>
            <a:r>
              <a:rPr lang="en-US" altLang="zh-CN" dirty="0" smtClean="0"/>
              <a:t>	</a:t>
            </a:r>
            <a:r>
              <a:rPr lang="en-US" altLang="zh-CN" dirty="0" err="1" smtClean="0"/>
              <a:t>vaddr</a:t>
            </a:r>
            <a:r>
              <a:rPr lang="en-US" altLang="zh-CN" dirty="0" smtClean="0"/>
              <a:t> % align = off % align</a:t>
            </a:r>
          </a:p>
          <a:p>
            <a:endParaRPr lang="zh-CN" altLang="en-US" dirty="0"/>
          </a:p>
        </p:txBody>
      </p:sp>
    </p:spTree>
    <p:extLst>
      <p:ext uri="{BB962C8B-B14F-4D97-AF65-F5344CB8AC3E}">
        <p14:creationId xmlns:p14="http://schemas.microsoft.com/office/powerpoint/2010/main" val="2036697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符号解析</a:t>
            </a:r>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776123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endParaRPr lang="zh-CN" altLang="en-US" dirty="0"/>
          </a:p>
        </p:txBody>
      </p:sp>
      <p:sp>
        <p:nvSpPr>
          <p:cNvPr id="3" name="内容占位符 2"/>
          <p:cNvSpPr>
            <a:spLocks noGrp="1"/>
          </p:cNvSpPr>
          <p:nvPr>
            <p:ph idx="1"/>
          </p:nvPr>
        </p:nvSpPr>
        <p:spPr/>
        <p:txBody>
          <a:bodyPr/>
          <a:lstStyle/>
          <a:p>
            <a:r>
              <a:rPr lang="zh-CN" altLang="en-US" dirty="0" smtClean="0"/>
              <a:t>符号解析</a:t>
            </a:r>
            <a:r>
              <a:rPr lang="en-US" altLang="zh-CN" dirty="0" smtClean="0"/>
              <a:t/>
            </a:r>
            <a:br>
              <a:rPr lang="en-US" altLang="zh-CN" dirty="0" smtClean="0"/>
            </a:br>
            <a:r>
              <a:rPr lang="zh-CN" altLang="en-US" sz="1600" dirty="0" smtClean="0">
                <a:solidFill>
                  <a:schemeClr val="tx1"/>
                </a:solidFill>
              </a:rPr>
              <a:t>将符号引用和输入的可重定位目标文件符号表中一个明确的符号定义关联起来</a:t>
            </a:r>
            <a:endParaRPr lang="en-US" altLang="zh-CN" sz="1600" dirty="0" smtClean="0">
              <a:solidFill>
                <a:schemeClr val="tx1"/>
              </a:solidFill>
            </a:endParaRPr>
          </a:p>
          <a:p>
            <a:endParaRPr lang="en-US" altLang="zh-CN" sz="1600" dirty="0">
              <a:solidFill>
                <a:schemeClr val="tx1"/>
              </a:solidFill>
            </a:endParaRPr>
          </a:p>
        </p:txBody>
      </p:sp>
    </p:spTree>
    <p:extLst>
      <p:ext uri="{BB962C8B-B14F-4D97-AF65-F5344CB8AC3E}">
        <p14:creationId xmlns:p14="http://schemas.microsoft.com/office/powerpoint/2010/main" val="1691515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符号存储的位置</a:t>
            </a:r>
            <a:endParaRPr lang="zh-CN" altLang="en-US" dirty="0"/>
          </a:p>
        </p:txBody>
      </p:sp>
      <p:sp>
        <p:nvSpPr>
          <p:cNvPr id="3" name="内容占位符 2"/>
          <p:cNvSpPr>
            <a:spLocks noGrp="1"/>
          </p:cNvSpPr>
          <p:nvPr>
            <p:ph idx="1"/>
          </p:nvPr>
        </p:nvSpPr>
        <p:spPr>
          <a:xfrm>
            <a:off x="1261872" y="1691322"/>
            <a:ext cx="8595360" cy="4351337"/>
          </a:xfrm>
        </p:spPr>
        <p:txBody>
          <a:bodyPr>
            <a:noAutofit/>
          </a:bodyPr>
          <a:lstStyle/>
          <a:p>
            <a:r>
              <a:rPr lang="zh-CN" altLang="en-US" sz="1600" dirty="0" smtClean="0"/>
              <a:t>符号定义存储的位置</a:t>
            </a:r>
            <a:r>
              <a:rPr lang="en-US" altLang="zh-CN" sz="1600" dirty="0"/>
              <a:t/>
            </a:r>
            <a:br>
              <a:rPr lang="en-US" altLang="zh-CN" sz="1600" dirty="0"/>
            </a:br>
            <a:r>
              <a:rPr lang="en-US" altLang="zh-CN" sz="1600" dirty="0"/>
              <a:t> </a:t>
            </a:r>
            <a:r>
              <a:rPr lang="en-US" altLang="zh-CN" sz="1600" dirty="0" smtClean="0"/>
              <a:t>   .</a:t>
            </a:r>
            <a:r>
              <a:rPr lang="en-US" altLang="zh-CN" sz="1600" dirty="0" err="1" smtClean="0"/>
              <a:t>symtab</a:t>
            </a:r>
            <a:r>
              <a:rPr lang="en-US" altLang="zh-CN" sz="1600" dirty="0" smtClean="0"/>
              <a:t/>
            </a:r>
            <a:br>
              <a:rPr lang="en-US" altLang="zh-CN" sz="1600" dirty="0" smtClean="0"/>
            </a:br>
            <a:r>
              <a:rPr lang="en-US" altLang="zh-CN" sz="1600" dirty="0"/>
              <a:t/>
            </a:r>
            <a:br>
              <a:rPr lang="en-US" altLang="zh-CN" sz="1600" dirty="0"/>
            </a:br>
            <a:r>
              <a:rPr lang="en-US" altLang="zh-CN" sz="1600" dirty="0" smtClean="0"/>
              <a:t>    </a:t>
            </a:r>
            <a:r>
              <a:rPr lang="zh-CN" altLang="en-US" sz="1600" dirty="0" smtClean="0"/>
              <a:t>伪节</a:t>
            </a:r>
            <a:r>
              <a:rPr lang="en-US" altLang="zh-CN" sz="1600" dirty="0" smtClean="0"/>
              <a:t>(</a:t>
            </a:r>
            <a:r>
              <a:rPr lang="en-US" altLang="zh-CN" sz="1600" dirty="0" err="1" smtClean="0"/>
              <a:t>pseudosection</a:t>
            </a:r>
            <a:r>
              <a:rPr lang="en-US" altLang="zh-CN" sz="1600" dirty="0" smtClean="0"/>
              <a:t>)</a:t>
            </a:r>
            <a:br>
              <a:rPr lang="en-US" altLang="zh-CN" sz="1600" dirty="0" smtClean="0"/>
            </a:br>
            <a:r>
              <a:rPr lang="en-US" altLang="zh-CN" dirty="0" smtClean="0"/>
              <a:t>      </a:t>
            </a:r>
            <a:r>
              <a:rPr lang="en-US" altLang="zh-CN" sz="1600" dirty="0" smtClean="0"/>
              <a:t>ABS:</a:t>
            </a:r>
            <a:r>
              <a:rPr lang="zh-CN" altLang="en-US" sz="1600" dirty="0" smtClean="0"/>
              <a:t>不需重定位的符号</a:t>
            </a:r>
            <a:r>
              <a:rPr lang="en-US" altLang="zh-CN" sz="1600" dirty="0" smtClean="0"/>
              <a:t/>
            </a:r>
            <a:br>
              <a:rPr lang="en-US" altLang="zh-CN" sz="1600" dirty="0" smtClean="0"/>
            </a:br>
            <a:r>
              <a:rPr lang="en-US" altLang="zh-CN" sz="1600" dirty="0" smtClean="0"/>
              <a:t>       UNDEF:</a:t>
            </a:r>
            <a:r>
              <a:rPr lang="zh-CN" altLang="en-US" sz="1600" dirty="0" smtClean="0"/>
              <a:t>未定义符号，本模块引用，但在外部定义</a:t>
            </a:r>
            <a:r>
              <a:rPr lang="en-US" altLang="zh-CN" sz="1600" dirty="0" smtClean="0"/>
              <a:t/>
            </a:r>
            <a:br>
              <a:rPr lang="en-US" altLang="zh-CN" sz="1600" dirty="0" smtClean="0"/>
            </a:br>
            <a:r>
              <a:rPr lang="en-US" altLang="zh-CN" sz="1600" dirty="0" smtClean="0"/>
              <a:t>       COMMON:</a:t>
            </a:r>
            <a:r>
              <a:rPr lang="zh-CN" altLang="en-US" sz="1600" dirty="0" smtClean="0"/>
              <a:t>未分配位置的未初始化全局变量</a:t>
            </a:r>
            <a:r>
              <a:rPr lang="en-US" altLang="zh-CN" sz="1600" dirty="0"/>
              <a:t/>
            </a:r>
            <a:br>
              <a:rPr lang="en-US" altLang="zh-CN" sz="1600" dirty="0"/>
            </a:br>
            <a:endParaRPr lang="en-US" altLang="zh-CN" sz="1600" dirty="0" smtClean="0"/>
          </a:p>
          <a:p>
            <a:pPr marL="548640" lvl="2" indent="0">
              <a:buNone/>
            </a:pPr>
            <a:r>
              <a:rPr lang="en-US" altLang="zh-CN" dirty="0" smtClean="0">
                <a:solidFill>
                  <a:srgbClr val="FF0000"/>
                </a:solidFill>
              </a:rPr>
              <a:t> COMMON</a:t>
            </a:r>
            <a:r>
              <a:rPr lang="zh-CN" altLang="en-US" dirty="0" smtClean="0">
                <a:solidFill>
                  <a:srgbClr val="FF0000"/>
                </a:solidFill>
              </a:rPr>
              <a:t>和</a:t>
            </a:r>
            <a:r>
              <a:rPr lang="en-US" altLang="zh-CN" dirty="0" smtClean="0">
                <a:solidFill>
                  <a:srgbClr val="FF0000"/>
                </a:solidFill>
              </a:rPr>
              <a:t>.</a:t>
            </a:r>
            <a:r>
              <a:rPr lang="en-US" altLang="zh-CN" dirty="0" err="1" smtClean="0">
                <a:solidFill>
                  <a:srgbClr val="FF0000"/>
                </a:solidFill>
              </a:rPr>
              <a:t>bss</a:t>
            </a:r>
            <a:r>
              <a:rPr lang="zh-CN" altLang="en-US" dirty="0" smtClean="0">
                <a:solidFill>
                  <a:srgbClr val="FF0000"/>
                </a:solidFill>
              </a:rPr>
              <a:t>的作用有些类似，那为什么会有</a:t>
            </a:r>
            <a:r>
              <a:rPr lang="en-US" altLang="zh-CN" dirty="0" smtClean="0">
                <a:solidFill>
                  <a:srgbClr val="FF0000"/>
                </a:solidFill>
              </a:rPr>
              <a:t>COMMON</a:t>
            </a:r>
            <a:r>
              <a:rPr lang="zh-CN" altLang="en-US" dirty="0" smtClean="0">
                <a:solidFill>
                  <a:srgbClr val="FF0000"/>
                </a:solidFill>
              </a:rPr>
              <a:t>呢？</a:t>
            </a:r>
            <a:endParaRPr lang="en-US" altLang="zh-CN" dirty="0" smtClean="0">
              <a:solidFill>
                <a:srgbClr val="FF0000"/>
              </a:solidFill>
            </a:endParaRPr>
          </a:p>
          <a:p>
            <a:endParaRPr lang="en-US" altLang="zh-CN" sz="1600" dirty="0" smtClean="0"/>
          </a:p>
          <a:p>
            <a:r>
              <a:rPr lang="zh-CN" altLang="en-US" sz="1600" dirty="0" smtClean="0"/>
              <a:t>符号引用存储的位置</a:t>
            </a:r>
            <a:r>
              <a:rPr lang="en-US" altLang="zh-CN" sz="1600" dirty="0" smtClean="0"/>
              <a:t/>
            </a:r>
            <a:br>
              <a:rPr lang="en-US" altLang="zh-CN" sz="1600" dirty="0" smtClean="0"/>
            </a:br>
            <a:r>
              <a:rPr lang="en-US" altLang="zh-CN" sz="1600" dirty="0"/>
              <a:t> .</a:t>
            </a:r>
            <a:r>
              <a:rPr lang="en-US" altLang="zh-CN" sz="1600" dirty="0" err="1" smtClean="0"/>
              <a:t>rel.text</a:t>
            </a:r>
            <a:r>
              <a:rPr lang="en-US" altLang="zh-CN" sz="1600" dirty="0" smtClean="0"/>
              <a:t/>
            </a:r>
            <a:br>
              <a:rPr lang="en-US" altLang="zh-CN" sz="1600" dirty="0" smtClean="0"/>
            </a:br>
            <a:r>
              <a:rPr lang="en-US" altLang="zh-CN" sz="1600" dirty="0"/>
              <a:t> .</a:t>
            </a:r>
            <a:r>
              <a:rPr lang="en-US" altLang="zh-CN" sz="1600" dirty="0" err="1" smtClean="0"/>
              <a:t>rel.data</a:t>
            </a:r>
            <a:r>
              <a:rPr lang="en-US" altLang="zh-CN" sz="1600" dirty="0"/>
              <a:t/>
            </a:r>
            <a:br>
              <a:rPr lang="en-US" altLang="zh-CN" sz="1600" dirty="0"/>
            </a:br>
            <a:endParaRPr lang="en-US" altLang="zh-CN" sz="1600" dirty="0" smtClean="0"/>
          </a:p>
          <a:p>
            <a:pPr marL="0" indent="0">
              <a:buNone/>
            </a:pPr>
            <a:r>
              <a:rPr lang="en-US" altLang="zh-CN" sz="1600" dirty="0" smtClean="0"/>
              <a:t>TIPS:</a:t>
            </a:r>
            <a:r>
              <a:rPr lang="zh-CN" altLang="en-US" sz="1600" dirty="0" smtClean="0"/>
              <a:t>伪节是可重定位目标文件中才有的结构</a:t>
            </a:r>
            <a:endParaRPr lang="en-US" altLang="zh-CN" dirty="0" smtClean="0"/>
          </a:p>
          <a:p>
            <a:endParaRPr lang="zh-CN" altLang="en-US" sz="1600" dirty="0"/>
          </a:p>
          <a:p>
            <a:endParaRPr lang="zh-CN" altLang="en-US" sz="1600" dirty="0"/>
          </a:p>
        </p:txBody>
      </p:sp>
      <p:pic>
        <p:nvPicPr>
          <p:cNvPr id="4" name="图片 3"/>
          <p:cNvPicPr>
            <a:picLocks noChangeAspect="1"/>
          </p:cNvPicPr>
          <p:nvPr/>
        </p:nvPicPr>
        <p:blipFill>
          <a:blip r:embed="rId2"/>
          <a:stretch>
            <a:fillRect/>
          </a:stretch>
        </p:blipFill>
        <p:spPr>
          <a:xfrm>
            <a:off x="1866900" y="3935570"/>
            <a:ext cx="5410200" cy="228600"/>
          </a:xfrm>
          <a:prstGeom prst="rect">
            <a:avLst/>
          </a:prstGeom>
        </p:spPr>
      </p:pic>
    </p:spTree>
    <p:extLst>
      <p:ext uri="{BB962C8B-B14F-4D97-AF65-F5344CB8AC3E}">
        <p14:creationId xmlns:p14="http://schemas.microsoft.com/office/powerpoint/2010/main" val="6034468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符号表的产生</a:t>
            </a:r>
            <a:endParaRPr lang="zh-CN" altLang="en-US" dirty="0"/>
          </a:p>
        </p:txBody>
      </p:sp>
      <p:pic>
        <p:nvPicPr>
          <p:cNvPr id="4" name="内容占位符 3"/>
          <p:cNvPicPr>
            <a:picLocks noGrp="1" noChangeAspect="1"/>
          </p:cNvPicPr>
          <p:nvPr>
            <p:ph idx="1"/>
          </p:nvPr>
        </p:nvPicPr>
        <p:blipFill>
          <a:blip r:embed="rId2"/>
          <a:stretch>
            <a:fillRect/>
          </a:stretch>
        </p:blipFill>
        <p:spPr>
          <a:xfrm>
            <a:off x="1261871" y="2825971"/>
            <a:ext cx="8594725" cy="1412115"/>
          </a:xfrm>
          <a:prstGeom prst="rect">
            <a:avLst/>
          </a:prstGeom>
        </p:spPr>
      </p:pic>
      <p:sp>
        <p:nvSpPr>
          <p:cNvPr id="5" name="文本框 4"/>
          <p:cNvSpPr txBox="1"/>
          <p:nvPr/>
        </p:nvSpPr>
        <p:spPr>
          <a:xfrm>
            <a:off x="3494213" y="4520922"/>
            <a:ext cx="2065020" cy="369332"/>
          </a:xfrm>
          <a:prstGeom prst="rect">
            <a:avLst/>
          </a:prstGeom>
          <a:noFill/>
        </p:spPr>
        <p:txBody>
          <a:bodyPr wrap="square" rtlCol="0">
            <a:spAutoFit/>
          </a:bodyPr>
          <a:lstStyle/>
          <a:p>
            <a:r>
              <a:rPr lang="zh-CN" altLang="en-US" dirty="0" smtClean="0"/>
              <a:t>产生</a:t>
            </a:r>
            <a:r>
              <a:rPr lang="en-US" altLang="zh-CN" dirty="0" smtClean="0"/>
              <a:t>.s</a:t>
            </a:r>
            <a:r>
              <a:rPr lang="zh-CN" altLang="en-US" dirty="0" smtClean="0"/>
              <a:t>中的符号</a:t>
            </a:r>
            <a:endParaRPr lang="zh-CN" altLang="en-US" dirty="0"/>
          </a:p>
        </p:txBody>
      </p:sp>
      <p:sp>
        <p:nvSpPr>
          <p:cNvPr id="6" name="文本框 5"/>
          <p:cNvSpPr txBox="1"/>
          <p:nvPr/>
        </p:nvSpPr>
        <p:spPr>
          <a:xfrm>
            <a:off x="5559233" y="4509730"/>
            <a:ext cx="2065020" cy="369332"/>
          </a:xfrm>
          <a:prstGeom prst="rect">
            <a:avLst/>
          </a:prstGeom>
          <a:noFill/>
        </p:spPr>
        <p:txBody>
          <a:bodyPr wrap="square" rtlCol="0">
            <a:spAutoFit/>
          </a:bodyPr>
          <a:lstStyle/>
          <a:p>
            <a:r>
              <a:rPr lang="zh-CN" altLang="en-US" dirty="0" smtClean="0"/>
              <a:t>输出符号到</a:t>
            </a:r>
            <a:r>
              <a:rPr lang="en-US" altLang="zh-CN" dirty="0" smtClean="0"/>
              <a:t>.</a:t>
            </a:r>
            <a:r>
              <a:rPr lang="en-US" altLang="zh-CN" dirty="0"/>
              <a:t>o</a:t>
            </a:r>
            <a:endParaRPr lang="zh-CN" altLang="en-US" dirty="0"/>
          </a:p>
        </p:txBody>
      </p:sp>
      <p:cxnSp>
        <p:nvCxnSpPr>
          <p:cNvPr id="8" name="直接箭头连接符 7"/>
          <p:cNvCxnSpPr/>
          <p:nvPr/>
        </p:nvCxnSpPr>
        <p:spPr>
          <a:xfrm>
            <a:off x="4411980" y="3901440"/>
            <a:ext cx="0" cy="6082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210300" y="3901440"/>
            <a:ext cx="0" cy="6082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157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符号的类型</a:t>
            </a:r>
            <a:endParaRPr lang="zh-CN" altLang="en-US" dirty="0"/>
          </a:p>
        </p:txBody>
      </p:sp>
      <p:sp>
        <p:nvSpPr>
          <p:cNvPr id="3" name="内容占位符 2"/>
          <p:cNvSpPr>
            <a:spLocks noGrp="1"/>
          </p:cNvSpPr>
          <p:nvPr>
            <p:ph idx="1"/>
          </p:nvPr>
        </p:nvSpPr>
        <p:spPr>
          <a:xfrm>
            <a:off x="1261872" y="1691322"/>
            <a:ext cx="8595360" cy="4351337"/>
          </a:xfrm>
        </p:spPr>
        <p:txBody>
          <a:bodyPr>
            <a:noAutofit/>
          </a:bodyPr>
          <a:lstStyle/>
          <a:p>
            <a:r>
              <a:rPr lang="en-US" altLang="zh-CN" sz="1600" dirty="0" smtClean="0"/>
              <a:t>.</a:t>
            </a:r>
            <a:r>
              <a:rPr lang="en-US" altLang="zh-CN" sz="1600" dirty="0" err="1" smtClean="0"/>
              <a:t>symtab</a:t>
            </a:r>
            <a:r>
              <a:rPr lang="zh-CN" altLang="en-US" sz="1600" dirty="0" smtClean="0"/>
              <a:t>中存储的符号类型</a:t>
            </a:r>
            <a:r>
              <a:rPr lang="en-US" altLang="zh-CN" sz="1600" dirty="0" smtClean="0"/>
              <a:t/>
            </a:r>
            <a:br>
              <a:rPr lang="en-US" altLang="zh-CN" sz="1600" dirty="0" smtClean="0"/>
            </a:br>
            <a:r>
              <a:rPr lang="en-US" altLang="zh-CN" sz="1600" dirty="0" smtClean="0"/>
              <a:t/>
            </a:r>
            <a:br>
              <a:rPr lang="en-US" altLang="zh-CN" sz="1600" dirty="0" smtClean="0"/>
            </a:br>
            <a:r>
              <a:rPr lang="en-US" altLang="zh-CN" sz="1600" dirty="0" smtClean="0"/>
              <a:t/>
            </a:r>
            <a:br>
              <a:rPr lang="en-US" altLang="zh-CN" sz="1600" dirty="0" smtClean="0"/>
            </a:br>
            <a:r>
              <a:rPr lang="zh-CN" altLang="en-US" sz="1200" b="1" dirty="0" smtClean="0">
                <a:solidFill>
                  <a:schemeClr val="tx1"/>
                </a:solidFill>
                <a:latin typeface="黑体" panose="02010609060101010101" pitchFamily="49" charset="-122"/>
                <a:ea typeface="黑体" panose="02010609060101010101" pitchFamily="49" charset="-122"/>
              </a:rPr>
              <a:t>全局符号</a:t>
            </a: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zh-CN" altLang="en-US" sz="1200" b="1" dirty="0" smtClean="0">
                <a:solidFill>
                  <a:schemeClr val="tx1"/>
                </a:solidFill>
                <a:latin typeface="黑体" panose="02010609060101010101" pitchFamily="49" charset="-122"/>
                <a:ea typeface="黑体" panose="02010609060101010101" pitchFamily="49" charset="-122"/>
              </a:rPr>
              <a:t>外部符号</a:t>
            </a: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en-US" altLang="zh-CN" sz="1200" b="1" dirty="0" smtClean="0">
                <a:solidFill>
                  <a:schemeClr val="tx1"/>
                </a:solidFill>
                <a:latin typeface="黑体" panose="02010609060101010101" pitchFamily="49" charset="-122"/>
                <a:ea typeface="黑体" panose="02010609060101010101" pitchFamily="49" charset="-122"/>
              </a:rPr>
              <a:t/>
            </a:r>
            <a:br>
              <a:rPr lang="en-US" altLang="zh-CN" sz="1200" b="1" dirty="0" smtClean="0">
                <a:solidFill>
                  <a:schemeClr val="tx1"/>
                </a:solidFill>
                <a:latin typeface="黑体" panose="02010609060101010101" pitchFamily="49" charset="-122"/>
                <a:ea typeface="黑体" panose="02010609060101010101" pitchFamily="49" charset="-122"/>
              </a:rPr>
            </a:br>
            <a:r>
              <a:rPr lang="zh-CN" altLang="en-US" sz="1200" b="1" dirty="0" smtClean="0">
                <a:solidFill>
                  <a:schemeClr val="tx1"/>
                </a:solidFill>
                <a:latin typeface="黑体" panose="02010609060101010101" pitchFamily="49" charset="-122"/>
                <a:ea typeface="黑体" panose="02010609060101010101" pitchFamily="49" charset="-122"/>
              </a:rPr>
              <a:t>局部符号</a:t>
            </a:r>
            <a:endParaRPr lang="en-US" altLang="zh-CN" sz="1200" b="1" dirty="0" smtClean="0">
              <a:solidFill>
                <a:schemeClr val="tx1"/>
              </a:solidFill>
              <a:latin typeface="黑体" panose="02010609060101010101" pitchFamily="49" charset="-122"/>
              <a:ea typeface="黑体" panose="02010609060101010101" pitchFamily="49" charset="-122"/>
            </a:endParaRPr>
          </a:p>
          <a:p>
            <a:endParaRPr lang="zh-CN" altLang="en-US" sz="1600" dirty="0" smtClean="0"/>
          </a:p>
          <a:p>
            <a:endParaRPr lang="zh-CN" altLang="en-US" sz="1600" dirty="0"/>
          </a:p>
        </p:txBody>
      </p:sp>
      <p:pic>
        <p:nvPicPr>
          <p:cNvPr id="4" name="图片 3"/>
          <p:cNvPicPr>
            <a:picLocks noChangeAspect="1"/>
          </p:cNvPicPr>
          <p:nvPr/>
        </p:nvPicPr>
        <p:blipFill>
          <a:blip r:embed="rId2"/>
          <a:stretch>
            <a:fillRect/>
          </a:stretch>
        </p:blipFill>
        <p:spPr>
          <a:xfrm>
            <a:off x="1480185" y="2602070"/>
            <a:ext cx="7277100" cy="628650"/>
          </a:xfrm>
          <a:prstGeom prst="rect">
            <a:avLst/>
          </a:prstGeom>
        </p:spPr>
      </p:pic>
      <p:pic>
        <p:nvPicPr>
          <p:cNvPr id="5" name="图片 4"/>
          <p:cNvPicPr>
            <a:picLocks noChangeAspect="1"/>
          </p:cNvPicPr>
          <p:nvPr/>
        </p:nvPicPr>
        <p:blipFill>
          <a:blip r:embed="rId3"/>
          <a:stretch>
            <a:fillRect/>
          </a:stretch>
        </p:blipFill>
        <p:spPr>
          <a:xfrm>
            <a:off x="1470660" y="3684346"/>
            <a:ext cx="7248525" cy="590550"/>
          </a:xfrm>
          <a:prstGeom prst="rect">
            <a:avLst/>
          </a:prstGeom>
        </p:spPr>
      </p:pic>
      <p:pic>
        <p:nvPicPr>
          <p:cNvPr id="6" name="图片 5"/>
          <p:cNvPicPr>
            <a:picLocks noChangeAspect="1"/>
          </p:cNvPicPr>
          <p:nvPr/>
        </p:nvPicPr>
        <p:blipFill>
          <a:blip r:embed="rId4"/>
          <a:stretch>
            <a:fillRect/>
          </a:stretch>
        </p:blipFill>
        <p:spPr>
          <a:xfrm>
            <a:off x="1480185" y="4770118"/>
            <a:ext cx="7239000" cy="571500"/>
          </a:xfrm>
          <a:prstGeom prst="rect">
            <a:avLst/>
          </a:prstGeom>
        </p:spPr>
      </p:pic>
    </p:spTree>
    <p:extLst>
      <p:ext uri="{BB962C8B-B14F-4D97-AF65-F5344CB8AC3E}">
        <p14:creationId xmlns:p14="http://schemas.microsoft.com/office/powerpoint/2010/main" val="1270888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a:t>
            </a:r>
            <a:r>
              <a:rPr lang="zh-CN" altLang="en-US" dirty="0"/>
              <a:t>解析</a:t>
            </a:r>
            <a:r>
              <a:rPr lang="en-US" altLang="zh-CN" dirty="0" smtClean="0"/>
              <a:t>---</a:t>
            </a:r>
            <a:r>
              <a:rPr lang="zh-CN" altLang="en-US" dirty="0" smtClean="0"/>
              <a:t>符号的类型</a:t>
            </a:r>
            <a:endParaRPr lang="zh-CN" altLang="en-US" dirty="0"/>
          </a:p>
        </p:txBody>
      </p:sp>
      <p:pic>
        <p:nvPicPr>
          <p:cNvPr id="6" name="图片 5"/>
          <p:cNvPicPr>
            <a:picLocks noChangeAspect="1"/>
          </p:cNvPicPr>
          <p:nvPr/>
        </p:nvPicPr>
        <p:blipFill>
          <a:blip r:embed="rId2"/>
          <a:stretch>
            <a:fillRect/>
          </a:stretch>
        </p:blipFill>
        <p:spPr>
          <a:xfrm>
            <a:off x="5973127" y="3146742"/>
            <a:ext cx="2028825" cy="504825"/>
          </a:xfrm>
          <a:prstGeom prst="rect">
            <a:avLst/>
          </a:prstGeom>
        </p:spPr>
      </p:pic>
      <p:sp>
        <p:nvSpPr>
          <p:cNvPr id="7" name="文本框 6"/>
          <p:cNvSpPr txBox="1"/>
          <p:nvPr/>
        </p:nvSpPr>
        <p:spPr>
          <a:xfrm>
            <a:off x="2799112" y="5198810"/>
            <a:ext cx="2537460" cy="261610"/>
          </a:xfrm>
          <a:prstGeom prst="rect">
            <a:avLst/>
          </a:prstGeom>
          <a:noFill/>
        </p:spPr>
        <p:txBody>
          <a:bodyPr wrap="square" rtlCol="0">
            <a:spAutoFit/>
          </a:bodyPr>
          <a:lstStyle/>
          <a:p>
            <a:r>
              <a:rPr lang="en-US" altLang="zh-CN" sz="1100" dirty="0"/>
              <a:t>link_part1_main.c</a:t>
            </a:r>
            <a:endParaRPr lang="zh-CN" altLang="en-US" dirty="0"/>
          </a:p>
        </p:txBody>
      </p:sp>
      <p:sp>
        <p:nvSpPr>
          <p:cNvPr id="8" name="文本框 7"/>
          <p:cNvSpPr txBox="1"/>
          <p:nvPr/>
        </p:nvSpPr>
        <p:spPr>
          <a:xfrm>
            <a:off x="6442711" y="3640792"/>
            <a:ext cx="2537460" cy="261610"/>
          </a:xfrm>
          <a:prstGeom prst="rect">
            <a:avLst/>
          </a:prstGeom>
          <a:noFill/>
        </p:spPr>
        <p:txBody>
          <a:bodyPr wrap="square" rtlCol="0">
            <a:spAutoFit/>
          </a:bodyPr>
          <a:lstStyle/>
          <a:p>
            <a:r>
              <a:rPr lang="en-US" altLang="zh-CN" sz="1100" dirty="0"/>
              <a:t>link_part2_str.c</a:t>
            </a:r>
            <a:endParaRPr lang="zh-CN" altLang="en-US" dirty="0"/>
          </a:p>
        </p:txBody>
      </p:sp>
      <p:sp>
        <p:nvSpPr>
          <p:cNvPr id="9" name="文本框 8"/>
          <p:cNvSpPr txBox="1"/>
          <p:nvPr/>
        </p:nvSpPr>
        <p:spPr>
          <a:xfrm>
            <a:off x="2127601" y="2048897"/>
            <a:ext cx="5583840" cy="246221"/>
          </a:xfrm>
          <a:prstGeom prst="rect">
            <a:avLst/>
          </a:prstGeom>
          <a:noFill/>
        </p:spPr>
        <p:txBody>
          <a:bodyPr wrap="square" rtlCol="0">
            <a:spAutoFit/>
          </a:bodyPr>
          <a:lstStyle/>
          <a:p>
            <a:r>
              <a:rPr lang="en-US" altLang="zh-CN" sz="1000" dirty="0">
                <a:solidFill>
                  <a:srgbClr val="0070C0"/>
                </a:solidFill>
              </a:rPr>
              <a:t>/home/</a:t>
            </a:r>
            <a:r>
              <a:rPr lang="en-US" altLang="zh-CN" sz="1000" dirty="0" err="1">
                <a:solidFill>
                  <a:srgbClr val="0070C0"/>
                </a:solidFill>
              </a:rPr>
              <a:t>jh</a:t>
            </a:r>
            <a:r>
              <a:rPr lang="en-US" altLang="zh-CN" sz="1000" dirty="0">
                <a:solidFill>
                  <a:srgbClr val="0070C0"/>
                </a:solidFill>
              </a:rPr>
              <a:t>/</a:t>
            </a:r>
            <a:r>
              <a:rPr lang="en-US" altLang="zh-CN" sz="1000" dirty="0" err="1">
                <a:solidFill>
                  <a:srgbClr val="0070C0"/>
                </a:solidFill>
              </a:rPr>
              <a:t>LinuxOpenNote</a:t>
            </a:r>
            <a:r>
              <a:rPr lang="en-US" altLang="zh-CN" sz="1000" dirty="0">
                <a:solidFill>
                  <a:srgbClr val="0070C0"/>
                </a:solidFill>
              </a:rPr>
              <a:t>/</a:t>
            </a:r>
            <a:r>
              <a:rPr lang="en-US" altLang="zh-CN" sz="1000" dirty="0" err="1">
                <a:solidFill>
                  <a:srgbClr val="0070C0"/>
                </a:solidFill>
              </a:rPr>
              <a:t>ComputerSystem</a:t>
            </a:r>
            <a:r>
              <a:rPr lang="en-US" altLang="zh-CN" sz="1000" dirty="0">
                <a:solidFill>
                  <a:srgbClr val="0070C0"/>
                </a:solidFill>
              </a:rPr>
              <a:t>/chapter_7/</a:t>
            </a:r>
            <a:r>
              <a:rPr lang="en-US" altLang="zh-CN" sz="1000" dirty="0" err="1">
                <a:solidFill>
                  <a:srgbClr val="0070C0"/>
                </a:solidFill>
              </a:rPr>
              <a:t>work_shop</a:t>
            </a:r>
            <a:r>
              <a:rPr lang="en-US" altLang="zh-CN" sz="1000" dirty="0">
                <a:solidFill>
                  <a:srgbClr val="0070C0"/>
                </a:solidFill>
              </a:rPr>
              <a:t>/routine/</a:t>
            </a:r>
            <a:r>
              <a:rPr lang="en-US" altLang="zh-CN" sz="1000" dirty="0" err="1">
                <a:solidFill>
                  <a:srgbClr val="0070C0"/>
                </a:solidFill>
              </a:rPr>
              <a:t>SymbolType</a:t>
            </a:r>
            <a:endParaRPr lang="zh-CN" altLang="en-US" sz="1000" dirty="0">
              <a:solidFill>
                <a:srgbClr val="0070C0"/>
              </a:solidFill>
            </a:endParaRPr>
          </a:p>
        </p:txBody>
      </p:sp>
      <p:pic>
        <p:nvPicPr>
          <p:cNvPr id="3" name="图片 2"/>
          <p:cNvPicPr>
            <a:picLocks noChangeAspect="1"/>
          </p:cNvPicPr>
          <p:nvPr/>
        </p:nvPicPr>
        <p:blipFill>
          <a:blip r:embed="rId3"/>
          <a:stretch>
            <a:fillRect/>
          </a:stretch>
        </p:blipFill>
        <p:spPr>
          <a:xfrm>
            <a:off x="2188561" y="2919798"/>
            <a:ext cx="2905125" cy="2171700"/>
          </a:xfrm>
          <a:prstGeom prst="rect">
            <a:avLst/>
          </a:prstGeom>
        </p:spPr>
      </p:pic>
    </p:spTree>
    <p:extLst>
      <p:ext uri="{BB962C8B-B14F-4D97-AF65-F5344CB8AC3E}">
        <p14:creationId xmlns:p14="http://schemas.microsoft.com/office/powerpoint/2010/main" val="2439609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51940" y="4301988"/>
            <a:ext cx="5148454" cy="2296147"/>
          </a:xfrm>
          <a:prstGeom prst="rect">
            <a:avLst/>
          </a:prstGeom>
        </p:spPr>
      </p:pic>
      <p:sp>
        <p:nvSpPr>
          <p:cNvPr id="2" name="标题 1"/>
          <p:cNvSpPr>
            <a:spLocks noGrp="1"/>
          </p:cNvSpPr>
          <p:nvPr>
            <p:ph type="title"/>
          </p:nvPr>
        </p:nvSpPr>
        <p:spPr/>
        <p:txBody>
          <a:bodyPr/>
          <a:lstStyle/>
          <a:p>
            <a:r>
              <a:rPr lang="zh-CN" altLang="en-US" dirty="0" smtClean="0"/>
              <a:t>符号解析</a:t>
            </a:r>
            <a:r>
              <a:rPr lang="en-US" altLang="zh-CN" dirty="0" smtClean="0"/>
              <a:t>---</a:t>
            </a:r>
            <a:r>
              <a:rPr lang="en-US" altLang="zh-CN" dirty="0" err="1" smtClean="0"/>
              <a:t>symtab</a:t>
            </a:r>
            <a:r>
              <a:rPr lang="zh-CN" altLang="en-US" dirty="0" smtClean="0"/>
              <a:t>内条目格式</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t>
            </a:r>
            <a:r>
              <a:rPr lang="en-US" altLang="zh-CN" dirty="0" err="1" smtClean="0"/>
              <a:t>symtab</a:t>
            </a:r>
            <a:endParaRPr lang="zh-CN" altLang="en-US" dirty="0"/>
          </a:p>
        </p:txBody>
      </p:sp>
      <p:pic>
        <p:nvPicPr>
          <p:cNvPr id="4" name="图片 3"/>
          <p:cNvPicPr>
            <a:picLocks noChangeAspect="1"/>
          </p:cNvPicPr>
          <p:nvPr/>
        </p:nvPicPr>
        <p:blipFill>
          <a:blip r:embed="rId3"/>
          <a:stretch>
            <a:fillRect/>
          </a:stretch>
        </p:blipFill>
        <p:spPr>
          <a:xfrm>
            <a:off x="1261872" y="2442528"/>
            <a:ext cx="4779645" cy="1721982"/>
          </a:xfrm>
          <a:prstGeom prst="rect">
            <a:avLst/>
          </a:prstGeom>
        </p:spPr>
      </p:pic>
      <p:pic>
        <p:nvPicPr>
          <p:cNvPr id="5" name="图片 4"/>
          <p:cNvPicPr>
            <a:picLocks noChangeAspect="1"/>
          </p:cNvPicPr>
          <p:nvPr/>
        </p:nvPicPr>
        <p:blipFill>
          <a:blip r:embed="rId4"/>
          <a:stretch>
            <a:fillRect/>
          </a:stretch>
        </p:blipFill>
        <p:spPr>
          <a:xfrm>
            <a:off x="2367915" y="1828800"/>
            <a:ext cx="7915275" cy="476250"/>
          </a:xfrm>
          <a:prstGeom prst="rect">
            <a:avLst/>
          </a:prstGeom>
        </p:spPr>
      </p:pic>
      <p:cxnSp>
        <p:nvCxnSpPr>
          <p:cNvPr id="6" name="直接连接符 5"/>
          <p:cNvCxnSpPr/>
          <p:nvPr/>
        </p:nvCxnSpPr>
        <p:spPr>
          <a:xfrm flipV="1">
            <a:off x="3230880" y="2194560"/>
            <a:ext cx="0" cy="388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26617" y="5507439"/>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39190" y="6091726"/>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39190" y="6320155"/>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5"/>
          <a:stretch>
            <a:fillRect/>
          </a:stretch>
        </p:blipFill>
        <p:spPr>
          <a:xfrm>
            <a:off x="6351270" y="4301988"/>
            <a:ext cx="4457900" cy="2334703"/>
          </a:xfrm>
          <a:prstGeom prst="rect">
            <a:avLst/>
          </a:prstGeom>
        </p:spPr>
      </p:pic>
      <p:cxnSp>
        <p:nvCxnSpPr>
          <p:cNvPr id="16" name="直接连接符 15"/>
          <p:cNvCxnSpPr/>
          <p:nvPr/>
        </p:nvCxnSpPr>
        <p:spPr>
          <a:xfrm>
            <a:off x="1126617" y="5951708"/>
            <a:ext cx="4914900" cy="15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762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局部符号</a:t>
            </a:r>
            <a:endParaRPr lang="zh-CN" altLang="en-US" dirty="0"/>
          </a:p>
        </p:txBody>
      </p:sp>
      <p:sp>
        <p:nvSpPr>
          <p:cNvPr id="3" name="内容占位符 2"/>
          <p:cNvSpPr>
            <a:spLocks noGrp="1"/>
          </p:cNvSpPr>
          <p:nvPr>
            <p:ph idx="1"/>
          </p:nvPr>
        </p:nvSpPr>
        <p:spPr/>
        <p:txBody>
          <a:bodyPr/>
          <a:lstStyle/>
          <a:p>
            <a:r>
              <a:rPr lang="zh-CN" altLang="en-US" dirty="0" smtClean="0"/>
              <a:t>局部</a:t>
            </a:r>
            <a:r>
              <a:rPr lang="zh-CN" altLang="en-US" dirty="0"/>
              <a:t>符号</a:t>
            </a:r>
            <a:r>
              <a:rPr lang="zh-CN" altLang="en-US" dirty="0" smtClean="0"/>
              <a:t>解析</a:t>
            </a:r>
            <a:r>
              <a:rPr lang="en-US" altLang="zh-CN" sz="1050" dirty="0" smtClean="0">
                <a:solidFill>
                  <a:srgbClr val="0070C0"/>
                </a:solidFill>
              </a:rPr>
              <a:t>/home/</a:t>
            </a:r>
            <a:r>
              <a:rPr lang="en-US" altLang="zh-CN" sz="1050" dirty="0" err="1" smtClean="0">
                <a:solidFill>
                  <a:srgbClr val="0070C0"/>
                </a:solidFill>
              </a:rPr>
              <a:t>jh</a:t>
            </a:r>
            <a:r>
              <a:rPr lang="en-US" altLang="zh-CN" sz="1050" dirty="0" smtClean="0">
                <a:solidFill>
                  <a:srgbClr val="0070C0"/>
                </a:solidFill>
              </a:rPr>
              <a:t>/</a:t>
            </a:r>
            <a:r>
              <a:rPr lang="en-US" altLang="zh-CN" sz="1050" dirty="0" err="1" smtClean="0">
                <a:solidFill>
                  <a:srgbClr val="0070C0"/>
                </a:solidFill>
              </a:rPr>
              <a:t>LinuxOpenNote</a:t>
            </a:r>
            <a:r>
              <a:rPr lang="en-US" altLang="zh-CN" sz="1050" dirty="0" smtClean="0">
                <a:solidFill>
                  <a:srgbClr val="0070C0"/>
                </a:solidFill>
              </a:rPr>
              <a:t>/</a:t>
            </a:r>
            <a:r>
              <a:rPr lang="en-US" altLang="zh-CN" sz="1050" dirty="0" err="1" smtClean="0">
                <a:solidFill>
                  <a:srgbClr val="0070C0"/>
                </a:solidFill>
              </a:rPr>
              <a:t>ComputerSystem</a:t>
            </a:r>
            <a:r>
              <a:rPr lang="en-US" altLang="zh-CN" sz="1050" dirty="0" smtClean="0">
                <a:solidFill>
                  <a:srgbClr val="0070C0"/>
                </a:solidFill>
              </a:rPr>
              <a:t>/chapter_7/</a:t>
            </a:r>
            <a:r>
              <a:rPr lang="en-US" altLang="zh-CN" sz="1050" dirty="0" err="1" smtClean="0">
                <a:solidFill>
                  <a:srgbClr val="0070C0"/>
                </a:solidFill>
              </a:rPr>
              <a:t>work_shop</a:t>
            </a:r>
            <a:r>
              <a:rPr lang="en-US" altLang="zh-CN" sz="1050" dirty="0" smtClean="0">
                <a:solidFill>
                  <a:srgbClr val="0070C0"/>
                </a:solidFill>
              </a:rPr>
              <a:t>/routine/</a:t>
            </a:r>
            <a:r>
              <a:rPr lang="en-US" altLang="zh-CN" sz="1050" dirty="0" err="1" smtClean="0">
                <a:solidFill>
                  <a:srgbClr val="0070C0"/>
                </a:solidFill>
              </a:rPr>
              <a:t>SameLocal</a:t>
            </a:r>
            <a:r>
              <a:rPr lang="en-US" altLang="zh-CN" sz="1050" dirty="0">
                <a:solidFill>
                  <a:srgbClr val="0070C0"/>
                </a:solidFill>
              </a:rPr>
              <a:t/>
            </a:r>
            <a:br>
              <a:rPr lang="en-US" altLang="zh-CN" sz="1050" dirty="0">
                <a:solidFill>
                  <a:srgbClr val="0070C0"/>
                </a:solidFill>
              </a:rPr>
            </a:br>
            <a:r>
              <a:rPr lang="zh-CN" altLang="en-US" sz="1600" dirty="0" smtClean="0">
                <a:solidFill>
                  <a:schemeClr val="tx1"/>
                </a:solidFill>
              </a:rPr>
              <a:t>引用和定义在同一模块中的处理很简单，且编译器保证同名的静态局部变量唯一</a:t>
            </a:r>
            <a:endParaRPr lang="en-US" altLang="zh-CN" dirty="0" smtClean="0">
              <a:solidFill>
                <a:schemeClr val="tx1"/>
              </a:solidFill>
            </a:endParaRPr>
          </a:p>
        </p:txBody>
      </p:sp>
      <p:pic>
        <p:nvPicPr>
          <p:cNvPr id="6" name="图片 5"/>
          <p:cNvPicPr>
            <a:picLocks noChangeAspect="1"/>
          </p:cNvPicPr>
          <p:nvPr/>
        </p:nvPicPr>
        <p:blipFill>
          <a:blip r:embed="rId2"/>
          <a:stretch>
            <a:fillRect/>
          </a:stretch>
        </p:blipFill>
        <p:spPr>
          <a:xfrm>
            <a:off x="3778285" y="2516736"/>
            <a:ext cx="5029200" cy="1466850"/>
          </a:xfrm>
          <a:prstGeom prst="rect">
            <a:avLst/>
          </a:prstGeom>
        </p:spPr>
      </p:pic>
      <p:pic>
        <p:nvPicPr>
          <p:cNvPr id="7" name="图片 6"/>
          <p:cNvPicPr>
            <a:picLocks noChangeAspect="1"/>
          </p:cNvPicPr>
          <p:nvPr/>
        </p:nvPicPr>
        <p:blipFill>
          <a:blip r:embed="rId3"/>
          <a:stretch>
            <a:fillRect/>
          </a:stretch>
        </p:blipFill>
        <p:spPr>
          <a:xfrm>
            <a:off x="1550197" y="2516736"/>
            <a:ext cx="2105025" cy="3114675"/>
          </a:xfrm>
          <a:prstGeom prst="rect">
            <a:avLst/>
          </a:prstGeom>
        </p:spPr>
      </p:pic>
      <p:pic>
        <p:nvPicPr>
          <p:cNvPr id="8" name="图片 7"/>
          <p:cNvPicPr>
            <a:picLocks noChangeAspect="1"/>
          </p:cNvPicPr>
          <p:nvPr/>
        </p:nvPicPr>
        <p:blipFill>
          <a:blip r:embed="rId4"/>
          <a:stretch>
            <a:fillRect/>
          </a:stretch>
        </p:blipFill>
        <p:spPr>
          <a:xfrm>
            <a:off x="3778286" y="4074073"/>
            <a:ext cx="4061460" cy="1457220"/>
          </a:xfrm>
          <a:prstGeom prst="rect">
            <a:avLst/>
          </a:prstGeom>
        </p:spPr>
      </p:pic>
      <p:sp>
        <p:nvSpPr>
          <p:cNvPr id="9" name="矩形 8"/>
          <p:cNvSpPr/>
          <p:nvPr/>
        </p:nvSpPr>
        <p:spPr>
          <a:xfrm>
            <a:off x="8235078" y="3557878"/>
            <a:ext cx="731520" cy="4295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8125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全局符号</a:t>
            </a:r>
            <a:endParaRPr lang="zh-CN" altLang="en-US" dirty="0"/>
          </a:p>
        </p:txBody>
      </p:sp>
      <p:sp>
        <p:nvSpPr>
          <p:cNvPr id="3" name="内容占位符 2"/>
          <p:cNvSpPr>
            <a:spLocks noGrp="1"/>
          </p:cNvSpPr>
          <p:nvPr>
            <p:ph idx="1"/>
          </p:nvPr>
        </p:nvSpPr>
        <p:spPr/>
        <p:txBody>
          <a:bodyPr/>
          <a:lstStyle/>
          <a:p>
            <a:r>
              <a:rPr lang="zh-CN" altLang="en-US" dirty="0" smtClean="0"/>
              <a:t>全局符号预处理</a:t>
            </a:r>
            <a:r>
              <a:rPr lang="en-US" altLang="zh-CN" dirty="0" smtClean="0"/>
              <a:t/>
            </a:r>
            <a:br>
              <a:rPr lang="en-US" altLang="zh-CN" dirty="0" smtClean="0"/>
            </a:br>
            <a:r>
              <a:rPr lang="zh-CN" altLang="en-US" sz="1600" dirty="0">
                <a:solidFill>
                  <a:schemeClr val="tx1"/>
                </a:solidFill>
              </a:rPr>
              <a:t>当</a:t>
            </a:r>
            <a:r>
              <a:rPr lang="zh-CN" altLang="en-US" sz="1600" dirty="0" smtClean="0">
                <a:solidFill>
                  <a:srgbClr val="FF0000"/>
                </a:solidFill>
              </a:rPr>
              <a:t>编译器</a:t>
            </a:r>
            <a:r>
              <a:rPr lang="zh-CN" altLang="en-US" sz="1600" dirty="0" smtClean="0">
                <a:solidFill>
                  <a:schemeClr val="tx1"/>
                </a:solidFill>
              </a:rPr>
              <a:t>遇到一个不是当前模块定义的符号，会假设该符号由其他模块定义，并生成一个链接器</a:t>
            </a:r>
            <a:r>
              <a:rPr lang="zh-CN" altLang="en-US" sz="1600" dirty="0" smtClean="0">
                <a:solidFill>
                  <a:srgbClr val="FF0000"/>
                </a:solidFill>
              </a:rPr>
              <a:t>符号表条目</a:t>
            </a:r>
            <a:r>
              <a:rPr lang="zh-CN" altLang="en-US" sz="1600" dirty="0" smtClean="0">
                <a:solidFill>
                  <a:schemeClr val="tx1"/>
                </a:solidFill>
              </a:rPr>
              <a:t>，交由链接器处理。</a:t>
            </a:r>
            <a:r>
              <a:rPr lang="en-US" altLang="zh-CN" sz="1600" dirty="0">
                <a:solidFill>
                  <a:schemeClr val="tx1"/>
                </a:solidFill>
              </a:rPr>
              <a:t/>
            </a:r>
            <a:br>
              <a:rPr lang="en-US" altLang="zh-CN" sz="1600" dirty="0">
                <a:solidFill>
                  <a:schemeClr val="tx1"/>
                </a:solidFill>
              </a:rPr>
            </a:br>
            <a:r>
              <a:rPr lang="zh-CN" altLang="en-US" sz="1600" dirty="0" smtClean="0">
                <a:solidFill>
                  <a:srgbClr val="FF0000"/>
                </a:solidFill>
              </a:rPr>
              <a:t>汇编器</a:t>
            </a:r>
            <a:r>
              <a:rPr lang="zh-CN" altLang="en-US" sz="1600" dirty="0" smtClean="0">
                <a:solidFill>
                  <a:schemeClr val="tx1"/>
                </a:solidFill>
              </a:rPr>
              <a:t>会为这些符号生成</a:t>
            </a:r>
            <a:r>
              <a:rPr lang="zh-CN" altLang="en-US" sz="1600" dirty="0" smtClean="0">
                <a:solidFill>
                  <a:srgbClr val="FF0000"/>
                </a:solidFill>
              </a:rPr>
              <a:t>重定位条目</a:t>
            </a:r>
            <a:r>
              <a:rPr lang="en-US" altLang="zh-CN" sz="1600" dirty="0" smtClean="0">
                <a:solidFill>
                  <a:schemeClr val="tx1"/>
                </a:solidFill>
              </a:rPr>
              <a:t/>
            </a:r>
            <a:br>
              <a:rPr lang="en-US" altLang="zh-CN" sz="1600" dirty="0" smtClean="0">
                <a:solidFill>
                  <a:schemeClr val="tx1"/>
                </a:solidFill>
              </a:rPr>
            </a:br>
            <a:r>
              <a:rPr lang="zh-CN" altLang="en-US" sz="1600" dirty="0" smtClean="0">
                <a:solidFill>
                  <a:schemeClr val="tx1"/>
                </a:solidFill>
              </a:rPr>
              <a:t>这个过程涉及编译器，汇编器，链接器之间的协作。</a:t>
            </a:r>
            <a:endParaRPr lang="en-US" altLang="zh-CN" sz="1600" dirty="0" smtClean="0">
              <a:solidFill>
                <a:schemeClr val="tx1"/>
              </a:solidFill>
            </a:endParaRPr>
          </a:p>
          <a:p>
            <a:r>
              <a:rPr lang="zh-CN" altLang="en-US" dirty="0"/>
              <a:t>全局</a:t>
            </a:r>
            <a:r>
              <a:rPr lang="zh-CN" altLang="en-US" dirty="0" smtClean="0"/>
              <a:t>符号处理规则</a:t>
            </a:r>
            <a:endParaRPr lang="en-US" altLang="zh-CN" dirty="0" smtClean="0"/>
          </a:p>
          <a:p>
            <a:endParaRPr lang="en-US" altLang="zh-CN" dirty="0"/>
          </a:p>
        </p:txBody>
      </p:sp>
      <p:pic>
        <p:nvPicPr>
          <p:cNvPr id="4" name="图片 3"/>
          <p:cNvPicPr>
            <a:picLocks noChangeAspect="1"/>
          </p:cNvPicPr>
          <p:nvPr/>
        </p:nvPicPr>
        <p:blipFill>
          <a:blip r:embed="rId2"/>
          <a:stretch>
            <a:fillRect/>
          </a:stretch>
        </p:blipFill>
        <p:spPr>
          <a:xfrm>
            <a:off x="1434799" y="3755089"/>
            <a:ext cx="7858125" cy="1952625"/>
          </a:xfrm>
          <a:prstGeom prst="rect">
            <a:avLst/>
          </a:prstGeom>
        </p:spPr>
      </p:pic>
      <p:cxnSp>
        <p:nvCxnSpPr>
          <p:cNvPr id="6" name="直接连接符 5"/>
          <p:cNvCxnSpPr/>
          <p:nvPr/>
        </p:nvCxnSpPr>
        <p:spPr>
          <a:xfrm>
            <a:off x="7200282" y="4266582"/>
            <a:ext cx="2092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34799" y="4594242"/>
            <a:ext cx="40205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34799" y="5707714"/>
            <a:ext cx="3857161" cy="646331"/>
          </a:xfrm>
          <a:prstGeom prst="rect">
            <a:avLst/>
          </a:prstGeom>
          <a:noFill/>
        </p:spPr>
        <p:txBody>
          <a:bodyPr wrap="square" rtlCol="0">
            <a:spAutoFit/>
          </a:bodyPr>
          <a:lstStyle/>
          <a:p>
            <a:r>
              <a:rPr lang="en-US" altLang="zh-CN" dirty="0" smtClean="0">
                <a:solidFill>
                  <a:srgbClr val="FF0000"/>
                </a:solidFill>
              </a:rPr>
              <a:t>common	</a:t>
            </a:r>
            <a:r>
              <a:rPr lang="zh-CN" altLang="en-US" dirty="0" smtClean="0">
                <a:solidFill>
                  <a:srgbClr val="FF0000"/>
                </a:solidFill>
              </a:rPr>
              <a:t>内存储的是弱符号</a:t>
            </a:r>
            <a:r>
              <a:rPr lang="en-US" altLang="zh-CN" dirty="0" smtClean="0">
                <a:solidFill>
                  <a:srgbClr val="FF0000"/>
                </a:solidFill>
              </a:rPr>
              <a:t/>
            </a:r>
            <a:br>
              <a:rPr lang="en-US" altLang="zh-CN" dirty="0" smtClean="0">
                <a:solidFill>
                  <a:srgbClr val="FF0000"/>
                </a:solidFill>
              </a:rPr>
            </a:br>
            <a:r>
              <a:rPr lang="en-US" altLang="zh-CN" dirty="0" err="1" smtClean="0">
                <a:solidFill>
                  <a:srgbClr val="FF0000"/>
                </a:solidFill>
              </a:rPr>
              <a:t>bss</a:t>
            </a:r>
            <a:r>
              <a:rPr lang="en-US" altLang="zh-CN" dirty="0" smtClean="0">
                <a:solidFill>
                  <a:srgbClr val="FF0000"/>
                </a:solidFill>
              </a:rPr>
              <a:t>	</a:t>
            </a:r>
            <a:r>
              <a:rPr lang="zh-CN" altLang="en-US" dirty="0" smtClean="0">
                <a:solidFill>
                  <a:srgbClr val="FF0000"/>
                </a:solidFill>
              </a:rPr>
              <a:t>内存储的是强符号</a:t>
            </a:r>
            <a:endParaRPr lang="en-US" altLang="zh-CN" dirty="0" smtClean="0">
              <a:solidFill>
                <a:srgbClr val="FF0000"/>
              </a:solidFill>
            </a:endParaRPr>
          </a:p>
        </p:txBody>
      </p:sp>
    </p:spTree>
    <p:extLst>
      <p:ext uri="{BB962C8B-B14F-4D97-AF65-F5344CB8AC3E}">
        <p14:creationId xmlns:p14="http://schemas.microsoft.com/office/powerpoint/2010/main" val="185421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约定</a:t>
            </a:r>
            <a:endParaRPr lang="zh-CN" altLang="en-US" dirty="0"/>
          </a:p>
        </p:txBody>
      </p:sp>
      <p:sp>
        <p:nvSpPr>
          <p:cNvPr id="3" name="内容占位符 2"/>
          <p:cNvSpPr>
            <a:spLocks noGrp="1"/>
          </p:cNvSpPr>
          <p:nvPr>
            <p:ph idx="1"/>
          </p:nvPr>
        </p:nvSpPr>
        <p:spPr/>
        <p:txBody>
          <a:bodyPr/>
          <a:lstStyle/>
          <a:p>
            <a:r>
              <a:rPr lang="en-US" altLang="zh-CN" dirty="0" smtClean="0"/>
              <a:t>X86-64</a:t>
            </a:r>
            <a:r>
              <a:rPr lang="zh-CN" altLang="en-US" dirty="0" smtClean="0"/>
              <a:t>平台</a:t>
            </a:r>
            <a:endParaRPr lang="en-US" altLang="zh-CN" dirty="0" smtClean="0"/>
          </a:p>
          <a:p>
            <a:r>
              <a:rPr lang="en-US" altLang="zh-CN" dirty="0" smtClean="0"/>
              <a:t>CISC</a:t>
            </a:r>
          </a:p>
          <a:p>
            <a:r>
              <a:rPr lang="en-US" altLang="zh-CN" dirty="0" smtClean="0"/>
              <a:t>ELF-64</a:t>
            </a:r>
            <a:endParaRPr lang="en-US" altLang="zh-CN" dirty="0"/>
          </a:p>
          <a:p>
            <a:pPr marL="0" indent="0">
              <a:buNone/>
            </a:pP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021505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全局符号例程</a:t>
            </a:r>
            <a:r>
              <a:rPr lang="en-US" altLang="zh-CN" dirty="0" smtClean="0"/>
              <a:t>1</a:t>
            </a:r>
            <a:endParaRPr lang="zh-CN" altLang="en-US" dirty="0"/>
          </a:p>
        </p:txBody>
      </p:sp>
      <p:sp>
        <p:nvSpPr>
          <p:cNvPr id="5" name="内容占位符 4"/>
          <p:cNvSpPr>
            <a:spLocks noGrp="1"/>
          </p:cNvSpPr>
          <p:nvPr>
            <p:ph idx="1"/>
          </p:nvPr>
        </p:nvSpPr>
        <p:spPr/>
        <p:txBody>
          <a:bodyPr/>
          <a:lstStyle/>
          <a:p>
            <a:pPr marL="0" indent="0">
              <a:buNone/>
            </a:pPr>
            <a:r>
              <a:rPr lang="zh-CN" altLang="en-US" dirty="0" smtClean="0"/>
              <a:t>多个同名</a:t>
            </a:r>
            <a:r>
              <a:rPr lang="en-US" altLang="zh-CN" dirty="0"/>
              <a:t>Strong </a:t>
            </a:r>
            <a:r>
              <a:rPr lang="en-US" altLang="zh-CN" sz="1000" dirty="0">
                <a:solidFill>
                  <a:srgbClr val="0070C0"/>
                </a:solidFill>
              </a:rPr>
              <a:t>/home/</a:t>
            </a:r>
            <a:r>
              <a:rPr lang="en-US" altLang="zh-CN" sz="1000" dirty="0" err="1">
                <a:solidFill>
                  <a:srgbClr val="0070C0"/>
                </a:solidFill>
              </a:rPr>
              <a:t>jh</a:t>
            </a:r>
            <a:r>
              <a:rPr lang="en-US" altLang="zh-CN" sz="1000" dirty="0">
                <a:solidFill>
                  <a:srgbClr val="0070C0"/>
                </a:solidFill>
              </a:rPr>
              <a:t>/</a:t>
            </a:r>
            <a:r>
              <a:rPr lang="en-US" altLang="zh-CN" sz="1000" dirty="0" err="1">
                <a:solidFill>
                  <a:srgbClr val="0070C0"/>
                </a:solidFill>
              </a:rPr>
              <a:t>LinuxOpenNote</a:t>
            </a:r>
            <a:r>
              <a:rPr lang="en-US" altLang="zh-CN" sz="1000" dirty="0">
                <a:solidFill>
                  <a:srgbClr val="0070C0"/>
                </a:solidFill>
              </a:rPr>
              <a:t>/</a:t>
            </a:r>
            <a:r>
              <a:rPr lang="en-US" altLang="zh-CN" sz="1000" dirty="0" err="1">
                <a:solidFill>
                  <a:srgbClr val="0070C0"/>
                </a:solidFill>
              </a:rPr>
              <a:t>ComputerSystem</a:t>
            </a:r>
            <a:r>
              <a:rPr lang="en-US" altLang="zh-CN" sz="1000" dirty="0">
                <a:solidFill>
                  <a:srgbClr val="0070C0"/>
                </a:solidFill>
              </a:rPr>
              <a:t>/chapter_7/</a:t>
            </a:r>
            <a:r>
              <a:rPr lang="en-US" altLang="zh-CN" sz="1000" dirty="0" err="1">
                <a:solidFill>
                  <a:srgbClr val="0070C0"/>
                </a:solidFill>
              </a:rPr>
              <a:t>work_shop</a:t>
            </a:r>
            <a:r>
              <a:rPr lang="en-US" altLang="zh-CN" sz="1000" dirty="0">
                <a:solidFill>
                  <a:srgbClr val="0070C0"/>
                </a:solidFill>
              </a:rPr>
              <a:t>/routine/</a:t>
            </a:r>
            <a:r>
              <a:rPr lang="en-US" altLang="zh-CN" sz="1000" dirty="0" err="1">
                <a:solidFill>
                  <a:srgbClr val="0070C0"/>
                </a:solidFill>
              </a:rPr>
              <a:t>GolbalSymbol</a:t>
            </a:r>
            <a:r>
              <a:rPr lang="en-US" altLang="zh-CN" sz="1000" dirty="0">
                <a:solidFill>
                  <a:srgbClr val="0070C0"/>
                </a:solidFill>
              </a:rPr>
              <a:t>/</a:t>
            </a:r>
            <a:r>
              <a:rPr lang="en-US" altLang="zh-CN" sz="1000" dirty="0" err="1">
                <a:solidFill>
                  <a:srgbClr val="0070C0"/>
                </a:solidFill>
              </a:rPr>
              <a:t>DoubleStrong</a:t>
            </a:r>
            <a:endParaRPr lang="en-US" altLang="zh-CN" dirty="0" smtClean="0">
              <a:solidFill>
                <a:srgbClr val="0070C0"/>
              </a:solidFill>
            </a:endParaRPr>
          </a:p>
          <a:p>
            <a:pPr marL="0" indent="0">
              <a:buNone/>
            </a:pPr>
            <a:endParaRPr lang="zh-CN" altLang="en-US" dirty="0"/>
          </a:p>
        </p:txBody>
      </p:sp>
      <p:pic>
        <p:nvPicPr>
          <p:cNvPr id="6" name="图片 5"/>
          <p:cNvPicPr>
            <a:picLocks noChangeAspect="1"/>
          </p:cNvPicPr>
          <p:nvPr/>
        </p:nvPicPr>
        <p:blipFill>
          <a:blip r:embed="rId2"/>
          <a:stretch>
            <a:fillRect/>
          </a:stretch>
        </p:blipFill>
        <p:spPr>
          <a:xfrm>
            <a:off x="1376362" y="2270918"/>
            <a:ext cx="1666875" cy="1733550"/>
          </a:xfrm>
          <a:prstGeom prst="rect">
            <a:avLst/>
          </a:prstGeom>
        </p:spPr>
      </p:pic>
      <p:pic>
        <p:nvPicPr>
          <p:cNvPr id="7" name="图片 6"/>
          <p:cNvPicPr>
            <a:picLocks noChangeAspect="1"/>
          </p:cNvPicPr>
          <p:nvPr/>
        </p:nvPicPr>
        <p:blipFill>
          <a:blip r:embed="rId3"/>
          <a:stretch>
            <a:fillRect/>
          </a:stretch>
        </p:blipFill>
        <p:spPr>
          <a:xfrm>
            <a:off x="4305300" y="2270918"/>
            <a:ext cx="1600200" cy="1019175"/>
          </a:xfrm>
          <a:prstGeom prst="rect">
            <a:avLst/>
          </a:prstGeom>
        </p:spPr>
      </p:pic>
      <p:sp>
        <p:nvSpPr>
          <p:cNvPr id="8" name="文本框 7"/>
          <p:cNvSpPr txBox="1"/>
          <p:nvPr/>
        </p:nvSpPr>
        <p:spPr>
          <a:xfrm>
            <a:off x="1611629" y="4004468"/>
            <a:ext cx="1196340" cy="369332"/>
          </a:xfrm>
          <a:prstGeom prst="rect">
            <a:avLst/>
          </a:prstGeom>
          <a:noFill/>
        </p:spPr>
        <p:txBody>
          <a:bodyPr wrap="square" rtlCol="0">
            <a:spAutoFit/>
          </a:bodyPr>
          <a:lstStyle/>
          <a:p>
            <a:r>
              <a:rPr lang="en-US" altLang="zh-CN" dirty="0" smtClean="0"/>
              <a:t>part_1.c</a:t>
            </a:r>
            <a:endParaRPr lang="zh-CN" altLang="en-US" dirty="0"/>
          </a:p>
        </p:txBody>
      </p:sp>
      <p:sp>
        <p:nvSpPr>
          <p:cNvPr id="9" name="文本框 8"/>
          <p:cNvSpPr txBox="1"/>
          <p:nvPr/>
        </p:nvSpPr>
        <p:spPr>
          <a:xfrm>
            <a:off x="4572000" y="3290093"/>
            <a:ext cx="1196340" cy="369332"/>
          </a:xfrm>
          <a:prstGeom prst="rect">
            <a:avLst/>
          </a:prstGeom>
          <a:noFill/>
        </p:spPr>
        <p:txBody>
          <a:bodyPr wrap="square" rtlCol="0">
            <a:spAutoFit/>
          </a:bodyPr>
          <a:lstStyle/>
          <a:p>
            <a:r>
              <a:rPr lang="en-US" altLang="zh-CN" dirty="0" smtClean="0"/>
              <a:t>part_2.c</a:t>
            </a:r>
            <a:endParaRPr lang="zh-CN" altLang="en-US" dirty="0"/>
          </a:p>
        </p:txBody>
      </p:sp>
      <p:pic>
        <p:nvPicPr>
          <p:cNvPr id="10" name="图片 9"/>
          <p:cNvPicPr>
            <a:picLocks noChangeAspect="1"/>
          </p:cNvPicPr>
          <p:nvPr/>
        </p:nvPicPr>
        <p:blipFill>
          <a:blip r:embed="rId4"/>
          <a:stretch>
            <a:fillRect/>
          </a:stretch>
        </p:blipFill>
        <p:spPr>
          <a:xfrm>
            <a:off x="1376362" y="4695943"/>
            <a:ext cx="4410075" cy="581025"/>
          </a:xfrm>
          <a:prstGeom prst="rect">
            <a:avLst/>
          </a:prstGeom>
        </p:spPr>
      </p:pic>
    </p:spTree>
    <p:extLst>
      <p:ext uri="{BB962C8B-B14F-4D97-AF65-F5344CB8AC3E}">
        <p14:creationId xmlns:p14="http://schemas.microsoft.com/office/powerpoint/2010/main" val="1430350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全局</a:t>
            </a:r>
            <a:r>
              <a:rPr lang="zh-CN" altLang="en-US" dirty="0" smtClean="0"/>
              <a:t>符号例程</a:t>
            </a:r>
            <a:r>
              <a:rPr lang="en-US" altLang="zh-CN" dirty="0" smtClean="0"/>
              <a:t>2</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Strong and Weak</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a:t>猜一下</a:t>
            </a:r>
            <a:r>
              <a:rPr lang="zh-CN" altLang="en-US" dirty="0" smtClean="0"/>
              <a:t>输出结果？</a:t>
            </a:r>
            <a:endParaRPr lang="en-US" altLang="zh-CN" dirty="0" smtClean="0"/>
          </a:p>
          <a:p>
            <a:pPr marL="0" indent="0">
              <a:buNone/>
            </a:pPr>
            <a:r>
              <a:rPr lang="en-US" altLang="zh-CN" dirty="0" smtClean="0"/>
              <a:t>777</a:t>
            </a:r>
          </a:p>
          <a:p>
            <a:pPr marL="0" indent="0">
              <a:buNone/>
            </a:pPr>
            <a:r>
              <a:rPr lang="zh-CN" altLang="en-US" dirty="0" smtClean="0"/>
              <a:t>这种运行结果会让</a:t>
            </a:r>
            <a:r>
              <a:rPr lang="en-US" altLang="zh-CN" dirty="0" smtClean="0"/>
              <a:t>main</a:t>
            </a:r>
            <a:r>
              <a:rPr lang="zh-CN" altLang="en-US" dirty="0" smtClean="0"/>
              <a:t>模块的作者抓狂</a:t>
            </a: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2298192" y="2265045"/>
            <a:ext cx="1790700" cy="1885950"/>
          </a:xfrm>
          <a:prstGeom prst="rect">
            <a:avLst/>
          </a:prstGeom>
        </p:spPr>
      </p:pic>
      <p:pic>
        <p:nvPicPr>
          <p:cNvPr id="5" name="图片 4"/>
          <p:cNvPicPr>
            <a:picLocks noChangeAspect="1"/>
          </p:cNvPicPr>
          <p:nvPr/>
        </p:nvPicPr>
        <p:blipFill>
          <a:blip r:embed="rId3"/>
          <a:stretch>
            <a:fillRect/>
          </a:stretch>
        </p:blipFill>
        <p:spPr>
          <a:xfrm>
            <a:off x="5961697" y="2265045"/>
            <a:ext cx="1609725" cy="1304925"/>
          </a:xfrm>
          <a:prstGeom prst="rect">
            <a:avLst/>
          </a:prstGeom>
        </p:spPr>
      </p:pic>
    </p:spTree>
    <p:extLst>
      <p:ext uri="{BB962C8B-B14F-4D97-AF65-F5344CB8AC3E}">
        <p14:creationId xmlns:p14="http://schemas.microsoft.com/office/powerpoint/2010/main" val="56135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全局符号例程</a:t>
            </a:r>
            <a:r>
              <a:rPr lang="en-US" altLang="zh-CN" dirty="0" smtClean="0"/>
              <a:t>3</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多个同名</a:t>
            </a:r>
            <a:r>
              <a:rPr lang="en-US" altLang="zh-CN" dirty="0" smtClean="0"/>
              <a:t>Weak</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结果也是</a:t>
            </a:r>
            <a:r>
              <a:rPr lang="en-US" altLang="zh-CN" dirty="0" smtClean="0"/>
              <a:t>777</a:t>
            </a:r>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2229802" y="2421255"/>
            <a:ext cx="1819275" cy="2181225"/>
          </a:xfrm>
          <a:prstGeom prst="rect">
            <a:avLst/>
          </a:prstGeom>
        </p:spPr>
      </p:pic>
      <p:pic>
        <p:nvPicPr>
          <p:cNvPr id="5" name="图片 4"/>
          <p:cNvPicPr>
            <a:picLocks noChangeAspect="1"/>
          </p:cNvPicPr>
          <p:nvPr/>
        </p:nvPicPr>
        <p:blipFill>
          <a:blip r:embed="rId3"/>
          <a:stretch>
            <a:fillRect/>
          </a:stretch>
        </p:blipFill>
        <p:spPr>
          <a:xfrm>
            <a:off x="5723477" y="2421255"/>
            <a:ext cx="1628775" cy="1314450"/>
          </a:xfrm>
          <a:prstGeom prst="rect">
            <a:avLst/>
          </a:prstGeom>
        </p:spPr>
      </p:pic>
    </p:spTree>
    <p:extLst>
      <p:ext uri="{BB962C8B-B14F-4D97-AF65-F5344CB8AC3E}">
        <p14:creationId xmlns:p14="http://schemas.microsoft.com/office/powerpoint/2010/main" val="3207481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全局</a:t>
            </a:r>
            <a:r>
              <a:rPr lang="zh-CN" altLang="en-US" dirty="0" smtClean="0"/>
              <a:t>符号例程</a:t>
            </a:r>
            <a:r>
              <a:rPr lang="en-US" altLang="zh-CN" dirty="0" smtClean="0"/>
              <a:t>4</a:t>
            </a:r>
            <a:endParaRPr lang="zh-CN" altLang="en-US" dirty="0"/>
          </a:p>
        </p:txBody>
      </p:sp>
      <p:sp>
        <p:nvSpPr>
          <p:cNvPr id="3" name="内容占位符 2"/>
          <p:cNvSpPr>
            <a:spLocks noGrp="1"/>
          </p:cNvSpPr>
          <p:nvPr>
            <p:ph idx="1"/>
          </p:nvPr>
        </p:nvSpPr>
        <p:spPr/>
        <p:txBody>
          <a:bodyPr/>
          <a:lstStyle/>
          <a:p>
            <a:pPr marL="0" indent="0">
              <a:buNone/>
            </a:pPr>
            <a:r>
              <a:rPr lang="zh-CN" altLang="en-US" dirty="0"/>
              <a:t>同名</a:t>
            </a:r>
            <a:r>
              <a:rPr lang="zh-CN" altLang="en-US" dirty="0" smtClean="0"/>
              <a:t>变量导致的内存覆盖</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sz="1800" dirty="0" smtClean="0"/>
              <a:t>编译时，只会输出一个</a:t>
            </a:r>
            <a:r>
              <a:rPr lang="en-US" altLang="zh-CN" sz="1800" dirty="0" smtClean="0"/>
              <a:t>warning</a:t>
            </a:r>
            <a:r>
              <a:rPr lang="zh-CN" altLang="en-US" sz="1800" dirty="0"/>
              <a:t>。</a:t>
            </a:r>
            <a:r>
              <a:rPr lang="zh-CN" altLang="en-US" sz="1800" dirty="0" smtClean="0"/>
              <a:t>规避的方法：编译时使用</a:t>
            </a:r>
            <a:r>
              <a:rPr lang="en-US" altLang="zh-CN" sz="1800" dirty="0" smtClean="0"/>
              <a:t>-</a:t>
            </a:r>
            <a:r>
              <a:rPr lang="en-US" altLang="zh-CN" sz="1800" dirty="0" err="1" smtClean="0"/>
              <a:t>Werror</a:t>
            </a:r>
            <a:endParaRPr lang="en-US" altLang="zh-CN" sz="1800" dirty="0" smtClean="0"/>
          </a:p>
        </p:txBody>
      </p:sp>
      <p:pic>
        <p:nvPicPr>
          <p:cNvPr id="4" name="图片 3"/>
          <p:cNvPicPr>
            <a:picLocks noChangeAspect="1"/>
          </p:cNvPicPr>
          <p:nvPr/>
        </p:nvPicPr>
        <p:blipFill>
          <a:blip r:embed="rId2"/>
          <a:stretch>
            <a:fillRect/>
          </a:stretch>
        </p:blipFill>
        <p:spPr>
          <a:xfrm>
            <a:off x="1888807" y="2256472"/>
            <a:ext cx="2105025" cy="2466975"/>
          </a:xfrm>
          <a:prstGeom prst="rect">
            <a:avLst/>
          </a:prstGeom>
        </p:spPr>
      </p:pic>
      <p:pic>
        <p:nvPicPr>
          <p:cNvPr id="5" name="图片 4"/>
          <p:cNvPicPr>
            <a:picLocks noChangeAspect="1"/>
          </p:cNvPicPr>
          <p:nvPr/>
        </p:nvPicPr>
        <p:blipFill>
          <a:blip r:embed="rId3"/>
          <a:stretch>
            <a:fillRect/>
          </a:stretch>
        </p:blipFill>
        <p:spPr>
          <a:xfrm>
            <a:off x="4986337" y="2256472"/>
            <a:ext cx="1609725" cy="1323975"/>
          </a:xfrm>
          <a:prstGeom prst="rect">
            <a:avLst/>
          </a:prstGeom>
        </p:spPr>
      </p:pic>
      <p:pic>
        <p:nvPicPr>
          <p:cNvPr id="6" name="图片 5"/>
          <p:cNvPicPr>
            <a:picLocks noChangeAspect="1"/>
          </p:cNvPicPr>
          <p:nvPr/>
        </p:nvPicPr>
        <p:blipFill>
          <a:blip r:embed="rId4"/>
          <a:stretch>
            <a:fillRect/>
          </a:stretch>
        </p:blipFill>
        <p:spPr>
          <a:xfrm>
            <a:off x="1888807" y="5669279"/>
            <a:ext cx="1714500" cy="314325"/>
          </a:xfrm>
          <a:prstGeom prst="rect">
            <a:avLst/>
          </a:prstGeom>
        </p:spPr>
      </p:pic>
      <p:pic>
        <p:nvPicPr>
          <p:cNvPr id="7" name="图片 6"/>
          <p:cNvPicPr>
            <a:picLocks noChangeAspect="1"/>
          </p:cNvPicPr>
          <p:nvPr/>
        </p:nvPicPr>
        <p:blipFill>
          <a:blip r:embed="rId5"/>
          <a:stretch>
            <a:fillRect/>
          </a:stretch>
        </p:blipFill>
        <p:spPr>
          <a:xfrm>
            <a:off x="1888807" y="5228272"/>
            <a:ext cx="7991475" cy="228600"/>
          </a:xfrm>
          <a:prstGeom prst="rect">
            <a:avLst/>
          </a:prstGeom>
        </p:spPr>
      </p:pic>
    </p:spTree>
    <p:extLst>
      <p:ext uri="{BB962C8B-B14F-4D97-AF65-F5344CB8AC3E}">
        <p14:creationId xmlns:p14="http://schemas.microsoft.com/office/powerpoint/2010/main" val="1678037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endParaRPr lang="zh-CN" altLang="en-US" dirty="0"/>
          </a:p>
        </p:txBody>
      </p:sp>
      <p:sp>
        <p:nvSpPr>
          <p:cNvPr id="3" name="内容占位符 2"/>
          <p:cNvSpPr>
            <a:spLocks noGrp="1"/>
          </p:cNvSpPr>
          <p:nvPr>
            <p:ph idx="1"/>
          </p:nvPr>
        </p:nvSpPr>
        <p:spPr/>
        <p:txBody>
          <a:bodyPr/>
          <a:lstStyle/>
          <a:p>
            <a:r>
              <a:rPr lang="zh-CN" altLang="en-US" dirty="0" smtClean="0"/>
              <a:t>什么是静态库？</a:t>
            </a:r>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523047" y="2217420"/>
            <a:ext cx="7896225" cy="1143000"/>
          </a:xfrm>
          <a:prstGeom prst="rect">
            <a:avLst/>
          </a:prstGeom>
        </p:spPr>
      </p:pic>
      <p:pic>
        <p:nvPicPr>
          <p:cNvPr id="5" name="图片 4"/>
          <p:cNvPicPr>
            <a:picLocks noChangeAspect="1"/>
          </p:cNvPicPr>
          <p:nvPr/>
        </p:nvPicPr>
        <p:blipFill>
          <a:blip r:embed="rId3"/>
          <a:stretch>
            <a:fillRect/>
          </a:stretch>
        </p:blipFill>
        <p:spPr>
          <a:xfrm>
            <a:off x="1853565" y="3437678"/>
            <a:ext cx="2207895" cy="2535925"/>
          </a:xfrm>
          <a:prstGeom prst="rect">
            <a:avLst/>
          </a:prstGeom>
        </p:spPr>
      </p:pic>
      <p:pic>
        <p:nvPicPr>
          <p:cNvPr id="6" name="图片 5"/>
          <p:cNvPicPr>
            <a:picLocks noChangeAspect="1"/>
          </p:cNvPicPr>
          <p:nvPr/>
        </p:nvPicPr>
        <p:blipFill>
          <a:blip r:embed="rId4"/>
          <a:stretch>
            <a:fillRect/>
          </a:stretch>
        </p:blipFill>
        <p:spPr>
          <a:xfrm>
            <a:off x="5119584" y="3437678"/>
            <a:ext cx="3679524" cy="2544128"/>
          </a:xfrm>
          <a:prstGeom prst="rect">
            <a:avLst/>
          </a:prstGeom>
        </p:spPr>
      </p:pic>
    </p:spTree>
    <p:extLst>
      <p:ext uri="{BB962C8B-B14F-4D97-AF65-F5344CB8AC3E}">
        <p14:creationId xmlns:p14="http://schemas.microsoft.com/office/powerpoint/2010/main" val="1482187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endParaRPr lang="zh-CN" altLang="en-US" dirty="0"/>
          </a:p>
        </p:txBody>
      </p:sp>
      <p:sp>
        <p:nvSpPr>
          <p:cNvPr id="3" name="内容占位符 2"/>
          <p:cNvSpPr>
            <a:spLocks noGrp="1"/>
          </p:cNvSpPr>
          <p:nvPr>
            <p:ph idx="1"/>
          </p:nvPr>
        </p:nvSpPr>
        <p:spPr/>
        <p:txBody>
          <a:bodyPr/>
          <a:lstStyle/>
          <a:p>
            <a:r>
              <a:rPr lang="zh-CN" altLang="en-US" dirty="0" smtClean="0"/>
              <a:t>为什么要有静态库？</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261872" y="2179089"/>
            <a:ext cx="5590223" cy="3650758"/>
          </a:xfrm>
          <a:prstGeom prst="rect">
            <a:avLst/>
          </a:prstGeom>
        </p:spPr>
      </p:pic>
      <p:cxnSp>
        <p:nvCxnSpPr>
          <p:cNvPr id="8" name="直接连接符 7"/>
          <p:cNvCxnSpPr/>
          <p:nvPr/>
        </p:nvCxnSpPr>
        <p:spPr>
          <a:xfrm flipV="1">
            <a:off x="4686300" y="5646420"/>
            <a:ext cx="2141220" cy="7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61872" y="5837467"/>
            <a:ext cx="42976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340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a:t>
            </a:r>
            <a:r>
              <a:rPr lang="en-US" altLang="zh-CN" dirty="0" smtClean="0"/>
              <a:t>---</a:t>
            </a:r>
            <a:r>
              <a:rPr lang="zh-CN" altLang="en-US" dirty="0" smtClean="0"/>
              <a:t>例程</a:t>
            </a:r>
            <a:endParaRPr lang="zh-CN" altLang="en-US" dirty="0"/>
          </a:p>
        </p:txBody>
      </p:sp>
      <p:sp>
        <p:nvSpPr>
          <p:cNvPr id="3" name="内容占位符 2"/>
          <p:cNvSpPr>
            <a:spLocks noGrp="1"/>
          </p:cNvSpPr>
          <p:nvPr>
            <p:ph idx="1"/>
          </p:nvPr>
        </p:nvSpPr>
        <p:spPr/>
        <p:txBody>
          <a:bodyPr/>
          <a:lstStyle/>
          <a:p>
            <a:r>
              <a:rPr lang="zh-CN" altLang="en-US" dirty="0" smtClean="0"/>
              <a:t>使用静态库与否对程序大小的影响</a:t>
            </a:r>
            <a:r>
              <a:rPr lang="en-US" altLang="zh-CN" sz="1200" dirty="0">
                <a:solidFill>
                  <a:srgbClr val="0070C0"/>
                </a:solidFill>
              </a:rPr>
              <a:t>/</a:t>
            </a:r>
            <a:r>
              <a:rPr lang="en-US" altLang="zh-CN" sz="1200" dirty="0" smtClean="0">
                <a:solidFill>
                  <a:srgbClr val="0070C0"/>
                </a:solidFill>
              </a:rPr>
              <a:t>home/</a:t>
            </a:r>
            <a:r>
              <a:rPr lang="en-US" altLang="zh-CN" sz="1200" dirty="0" err="1" smtClean="0">
                <a:solidFill>
                  <a:srgbClr val="0070C0"/>
                </a:solidFill>
              </a:rPr>
              <a:t>jh</a:t>
            </a:r>
            <a:r>
              <a:rPr lang="en-US" altLang="zh-CN" sz="1200" dirty="0" smtClean="0">
                <a:solidFill>
                  <a:srgbClr val="0070C0"/>
                </a:solidFill>
              </a:rPr>
              <a:t>/</a:t>
            </a:r>
            <a:r>
              <a:rPr lang="en-US" altLang="zh-CN" sz="1200" dirty="0" err="1" smtClean="0">
                <a:solidFill>
                  <a:srgbClr val="0070C0"/>
                </a:solidFill>
              </a:rPr>
              <a:t>LinuxOpenNote</a:t>
            </a:r>
            <a:r>
              <a:rPr lang="en-US" altLang="zh-CN" sz="1200" dirty="0" smtClean="0">
                <a:solidFill>
                  <a:srgbClr val="0070C0"/>
                </a:solidFill>
              </a:rPr>
              <a:t>/</a:t>
            </a:r>
            <a:r>
              <a:rPr lang="en-US" altLang="zh-CN" sz="1200" dirty="0" err="1" smtClean="0">
                <a:solidFill>
                  <a:srgbClr val="0070C0"/>
                </a:solidFill>
              </a:rPr>
              <a:t>ComputerSystem</a:t>
            </a:r>
            <a:r>
              <a:rPr lang="en-US" altLang="zh-CN" sz="1200" dirty="0" smtClean="0">
                <a:solidFill>
                  <a:srgbClr val="0070C0"/>
                </a:solidFill>
              </a:rPr>
              <a:t>/chapter_7/</a:t>
            </a:r>
            <a:r>
              <a:rPr lang="en-US" altLang="zh-CN" sz="1200" dirty="0" err="1" smtClean="0">
                <a:solidFill>
                  <a:srgbClr val="0070C0"/>
                </a:solidFill>
              </a:rPr>
              <a:t>work_shop</a:t>
            </a:r>
            <a:r>
              <a:rPr lang="en-US" altLang="zh-CN" sz="1200" dirty="0" smtClean="0">
                <a:solidFill>
                  <a:srgbClr val="0070C0"/>
                </a:solidFill>
              </a:rPr>
              <a:t>/routine/</a:t>
            </a:r>
            <a:r>
              <a:rPr lang="en-US" altLang="zh-CN" sz="1200" dirty="0" err="1" smtClean="0">
                <a:solidFill>
                  <a:srgbClr val="0070C0"/>
                </a:solidFill>
              </a:rPr>
              <a:t>StaticLib</a:t>
            </a:r>
            <a:endParaRPr lang="en-US" altLang="zh-CN" sz="1200" dirty="0">
              <a:solidFill>
                <a:srgbClr val="0070C0"/>
              </a:solidFill>
            </a:endParaRPr>
          </a:p>
          <a:p>
            <a:pPr marL="0" indent="0">
              <a:buNone/>
            </a:pPr>
            <a:endParaRPr lang="en-US" altLang="zh-CN" dirty="0">
              <a:solidFill>
                <a:srgbClr val="0070C0"/>
              </a:solidFill>
            </a:endParaRPr>
          </a:p>
        </p:txBody>
      </p:sp>
      <p:pic>
        <p:nvPicPr>
          <p:cNvPr id="4" name="图片 3"/>
          <p:cNvPicPr>
            <a:picLocks noChangeAspect="1"/>
          </p:cNvPicPr>
          <p:nvPr/>
        </p:nvPicPr>
        <p:blipFill>
          <a:blip r:embed="rId2"/>
          <a:stretch>
            <a:fillRect/>
          </a:stretch>
        </p:blipFill>
        <p:spPr>
          <a:xfrm>
            <a:off x="1261872" y="5454091"/>
            <a:ext cx="3619500" cy="447675"/>
          </a:xfrm>
          <a:prstGeom prst="rect">
            <a:avLst/>
          </a:prstGeom>
        </p:spPr>
      </p:pic>
      <p:pic>
        <p:nvPicPr>
          <p:cNvPr id="5" name="图片 4"/>
          <p:cNvPicPr>
            <a:picLocks noChangeAspect="1"/>
          </p:cNvPicPr>
          <p:nvPr/>
        </p:nvPicPr>
        <p:blipFill>
          <a:blip r:embed="rId3"/>
          <a:stretch>
            <a:fillRect/>
          </a:stretch>
        </p:blipFill>
        <p:spPr>
          <a:xfrm>
            <a:off x="1261872" y="2670968"/>
            <a:ext cx="3000375" cy="1333500"/>
          </a:xfrm>
          <a:prstGeom prst="rect">
            <a:avLst/>
          </a:prstGeom>
        </p:spPr>
      </p:pic>
      <p:pic>
        <p:nvPicPr>
          <p:cNvPr id="6" name="图片 5"/>
          <p:cNvPicPr>
            <a:picLocks noChangeAspect="1"/>
          </p:cNvPicPr>
          <p:nvPr/>
        </p:nvPicPr>
        <p:blipFill>
          <a:blip r:embed="rId4"/>
          <a:stretch>
            <a:fillRect/>
          </a:stretch>
        </p:blipFill>
        <p:spPr>
          <a:xfrm>
            <a:off x="4973764" y="2670968"/>
            <a:ext cx="2085975" cy="266700"/>
          </a:xfrm>
          <a:prstGeom prst="rect">
            <a:avLst/>
          </a:prstGeom>
        </p:spPr>
      </p:pic>
      <p:pic>
        <p:nvPicPr>
          <p:cNvPr id="7" name="图片 6"/>
          <p:cNvPicPr>
            <a:picLocks noChangeAspect="1"/>
          </p:cNvPicPr>
          <p:nvPr/>
        </p:nvPicPr>
        <p:blipFill>
          <a:blip r:embed="rId5"/>
          <a:stretch>
            <a:fillRect/>
          </a:stretch>
        </p:blipFill>
        <p:spPr>
          <a:xfrm>
            <a:off x="4973764" y="3756818"/>
            <a:ext cx="1657350" cy="247650"/>
          </a:xfrm>
          <a:prstGeom prst="rect">
            <a:avLst/>
          </a:prstGeom>
        </p:spPr>
      </p:pic>
      <p:sp>
        <p:nvSpPr>
          <p:cNvPr id="8" name="文本框 7"/>
          <p:cNvSpPr txBox="1"/>
          <p:nvPr/>
        </p:nvSpPr>
        <p:spPr>
          <a:xfrm>
            <a:off x="1326292" y="4226011"/>
            <a:ext cx="1622854" cy="369332"/>
          </a:xfrm>
          <a:prstGeom prst="rect">
            <a:avLst/>
          </a:prstGeom>
          <a:noFill/>
        </p:spPr>
        <p:txBody>
          <a:bodyPr wrap="square" rtlCol="0">
            <a:spAutoFit/>
          </a:bodyPr>
          <a:lstStyle/>
          <a:p>
            <a:r>
              <a:rPr lang="en-US" altLang="zh-CN" dirty="0" err="1" smtClean="0"/>
              <a:t>main.c</a:t>
            </a:r>
            <a:endParaRPr lang="zh-CN" altLang="en-US" dirty="0"/>
          </a:p>
        </p:txBody>
      </p:sp>
      <p:sp>
        <p:nvSpPr>
          <p:cNvPr id="9" name="文本框 8"/>
          <p:cNvSpPr txBox="1"/>
          <p:nvPr/>
        </p:nvSpPr>
        <p:spPr>
          <a:xfrm>
            <a:off x="4881372" y="2890480"/>
            <a:ext cx="1622854" cy="369332"/>
          </a:xfrm>
          <a:prstGeom prst="rect">
            <a:avLst/>
          </a:prstGeom>
          <a:noFill/>
        </p:spPr>
        <p:txBody>
          <a:bodyPr wrap="square" rtlCol="0">
            <a:spAutoFit/>
          </a:bodyPr>
          <a:lstStyle/>
          <a:p>
            <a:r>
              <a:rPr lang="en-US" altLang="zh-CN" dirty="0" err="1" smtClean="0"/>
              <a:t>add.c</a:t>
            </a:r>
            <a:endParaRPr lang="zh-CN" altLang="en-US" dirty="0"/>
          </a:p>
        </p:txBody>
      </p:sp>
      <p:sp>
        <p:nvSpPr>
          <p:cNvPr id="10" name="文本框 9"/>
          <p:cNvSpPr txBox="1"/>
          <p:nvPr/>
        </p:nvSpPr>
        <p:spPr>
          <a:xfrm>
            <a:off x="4881372" y="4055147"/>
            <a:ext cx="1622854" cy="369332"/>
          </a:xfrm>
          <a:prstGeom prst="rect">
            <a:avLst/>
          </a:prstGeom>
          <a:noFill/>
        </p:spPr>
        <p:txBody>
          <a:bodyPr wrap="square" rtlCol="0">
            <a:spAutoFit/>
          </a:bodyPr>
          <a:lstStyle/>
          <a:p>
            <a:r>
              <a:rPr lang="en-US" altLang="zh-CN" dirty="0" err="1" smtClean="0"/>
              <a:t>sub.c</a:t>
            </a:r>
            <a:endParaRPr lang="zh-CN" altLang="en-US" dirty="0"/>
          </a:p>
        </p:txBody>
      </p:sp>
      <p:sp>
        <p:nvSpPr>
          <p:cNvPr id="11" name="矩形 10"/>
          <p:cNvSpPr/>
          <p:nvPr/>
        </p:nvSpPr>
        <p:spPr>
          <a:xfrm>
            <a:off x="2677297" y="5568778"/>
            <a:ext cx="403654" cy="332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6863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静态库的结构</a:t>
            </a:r>
            <a:endParaRPr lang="zh-CN" altLang="en-US" dirty="0"/>
          </a:p>
        </p:txBody>
      </p:sp>
      <p:sp>
        <p:nvSpPr>
          <p:cNvPr id="3" name="内容占位符 2"/>
          <p:cNvSpPr>
            <a:spLocks noGrp="1"/>
          </p:cNvSpPr>
          <p:nvPr>
            <p:ph idx="1"/>
          </p:nvPr>
        </p:nvSpPr>
        <p:spPr/>
        <p:txBody>
          <a:bodyPr/>
          <a:lstStyle/>
          <a:p>
            <a:r>
              <a:rPr lang="en-US" altLang="zh-CN" dirty="0" smtClean="0"/>
              <a:t>Linux</a:t>
            </a:r>
            <a:r>
              <a:rPr lang="zh-CN" altLang="en-US" dirty="0" smtClean="0"/>
              <a:t>中，静态库以称为</a:t>
            </a:r>
            <a:r>
              <a:rPr lang="en-US" altLang="zh-CN" dirty="0" smtClean="0"/>
              <a:t>archive</a:t>
            </a:r>
            <a:r>
              <a:rPr lang="zh-CN" altLang="en-US" dirty="0" smtClean="0"/>
              <a:t>的格式存储在磁盘中，是一组连接起来的可重定位目标文件集合，有一个头部用来描述每个成员目标文件的大小和位置。</a:t>
            </a:r>
            <a:endParaRPr lang="zh-CN" altLang="en-US" dirty="0"/>
          </a:p>
        </p:txBody>
      </p:sp>
      <p:pic>
        <p:nvPicPr>
          <p:cNvPr id="4" name="图片 3"/>
          <p:cNvPicPr>
            <a:picLocks noChangeAspect="1"/>
          </p:cNvPicPr>
          <p:nvPr/>
        </p:nvPicPr>
        <p:blipFill>
          <a:blip r:embed="rId2"/>
          <a:stretch>
            <a:fillRect/>
          </a:stretch>
        </p:blipFill>
        <p:spPr>
          <a:xfrm>
            <a:off x="1467802" y="2928937"/>
            <a:ext cx="2352675" cy="2676525"/>
          </a:xfrm>
          <a:prstGeom prst="rect">
            <a:avLst/>
          </a:prstGeom>
        </p:spPr>
      </p:pic>
    </p:spTree>
    <p:extLst>
      <p:ext uri="{BB962C8B-B14F-4D97-AF65-F5344CB8AC3E}">
        <p14:creationId xmlns:p14="http://schemas.microsoft.com/office/powerpoint/2010/main" val="1836224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静态库的创建及使用</a:t>
            </a:r>
            <a:endParaRPr lang="zh-CN" altLang="en-US" dirty="0"/>
          </a:p>
        </p:txBody>
      </p:sp>
      <p:sp>
        <p:nvSpPr>
          <p:cNvPr id="3" name="内容占位符 2"/>
          <p:cNvSpPr>
            <a:spLocks noGrp="1"/>
          </p:cNvSpPr>
          <p:nvPr>
            <p:ph idx="1"/>
          </p:nvPr>
        </p:nvSpPr>
        <p:spPr/>
        <p:txBody>
          <a:bodyPr/>
          <a:lstStyle/>
          <a:p>
            <a:r>
              <a:rPr lang="zh-CN" altLang="en-US" dirty="0" smtClean="0"/>
              <a:t>生成重定位目标文件</a:t>
            </a:r>
            <a:r>
              <a:rPr lang="en-US" altLang="zh-CN" dirty="0" smtClean="0"/>
              <a:t/>
            </a:r>
            <a:br>
              <a:rPr lang="en-US" altLang="zh-CN" dirty="0" smtClean="0"/>
            </a:br>
            <a:r>
              <a:rPr lang="en-US" altLang="zh-CN" dirty="0" err="1" smtClean="0"/>
              <a:t>gcc</a:t>
            </a:r>
            <a:r>
              <a:rPr lang="en-US" altLang="zh-CN" dirty="0" smtClean="0"/>
              <a:t> </a:t>
            </a:r>
            <a:r>
              <a:rPr lang="en-US" altLang="zh-CN" dirty="0"/>
              <a:t>-c </a:t>
            </a:r>
            <a:r>
              <a:rPr lang="en-US" altLang="zh-CN" dirty="0" err="1"/>
              <a:t>add.c</a:t>
            </a:r>
            <a:r>
              <a:rPr lang="en-US" altLang="zh-CN" dirty="0"/>
              <a:t> </a:t>
            </a:r>
            <a:r>
              <a:rPr lang="en-US" altLang="zh-CN" dirty="0" err="1" smtClean="0"/>
              <a:t>sub.c</a:t>
            </a:r>
            <a:endParaRPr lang="en-US" altLang="zh-CN" dirty="0"/>
          </a:p>
          <a:p>
            <a:r>
              <a:rPr lang="zh-CN" altLang="en-US" dirty="0" smtClean="0"/>
              <a:t>生成静态库</a:t>
            </a:r>
            <a:r>
              <a:rPr lang="en-US" altLang="zh-CN" dirty="0" smtClean="0"/>
              <a:t/>
            </a:r>
            <a:br>
              <a:rPr lang="en-US" altLang="zh-CN" dirty="0" smtClean="0"/>
            </a:br>
            <a:r>
              <a:rPr lang="en-US" altLang="zh-CN" dirty="0" err="1" smtClean="0"/>
              <a:t>ar</a:t>
            </a:r>
            <a:r>
              <a:rPr lang="en-US" altLang="zh-CN" dirty="0" smtClean="0"/>
              <a:t> </a:t>
            </a:r>
            <a:r>
              <a:rPr lang="en-US" altLang="zh-CN" dirty="0" err="1"/>
              <a:t>rcs</a:t>
            </a:r>
            <a:r>
              <a:rPr lang="en-US" altLang="zh-CN" dirty="0"/>
              <a:t> </a:t>
            </a:r>
            <a:r>
              <a:rPr lang="en-US" altLang="zh-CN" dirty="0" err="1"/>
              <a:t>libmymath.a</a:t>
            </a:r>
            <a:r>
              <a:rPr lang="en-US" altLang="zh-CN" dirty="0"/>
              <a:t> </a:t>
            </a:r>
            <a:r>
              <a:rPr lang="en-US" altLang="zh-CN" dirty="0" err="1"/>
              <a:t>add.o</a:t>
            </a:r>
            <a:r>
              <a:rPr lang="en-US" altLang="zh-CN" dirty="0"/>
              <a:t> </a:t>
            </a:r>
            <a:r>
              <a:rPr lang="en-US" altLang="zh-CN" dirty="0" err="1"/>
              <a:t>sub.o</a:t>
            </a:r>
            <a:endParaRPr lang="en-US" altLang="zh-CN" dirty="0"/>
          </a:p>
          <a:p>
            <a:r>
              <a:rPr lang="zh-CN" altLang="en-US" dirty="0" smtClean="0"/>
              <a:t>使用静态库编译</a:t>
            </a:r>
            <a:r>
              <a:rPr lang="en-US" altLang="zh-CN" dirty="0" smtClean="0"/>
              <a:t/>
            </a:r>
            <a:br>
              <a:rPr lang="en-US" altLang="zh-CN" dirty="0" smtClean="0"/>
            </a:br>
            <a:r>
              <a:rPr lang="en-US" altLang="zh-CN" dirty="0" err="1" smtClean="0"/>
              <a:t>gcc</a:t>
            </a:r>
            <a:r>
              <a:rPr lang="en-US" altLang="zh-CN" dirty="0" smtClean="0"/>
              <a:t> </a:t>
            </a:r>
            <a:r>
              <a:rPr lang="en-US" altLang="zh-CN" dirty="0" err="1"/>
              <a:t>main.c</a:t>
            </a:r>
            <a:r>
              <a:rPr lang="en-US" altLang="zh-CN" dirty="0"/>
              <a:t> </a:t>
            </a:r>
            <a:r>
              <a:rPr lang="en-US" altLang="zh-CN" dirty="0" err="1"/>
              <a:t>libmymath.a</a:t>
            </a:r>
            <a:r>
              <a:rPr lang="en-US" altLang="zh-CN" dirty="0"/>
              <a:t> -o </a:t>
            </a:r>
            <a:r>
              <a:rPr lang="en-US" altLang="zh-CN" dirty="0" err="1"/>
              <a:t>uselib</a:t>
            </a:r>
            <a:endParaRPr lang="zh-CN" altLang="en-US" dirty="0"/>
          </a:p>
        </p:txBody>
      </p:sp>
    </p:spTree>
    <p:extLst>
      <p:ext uri="{BB962C8B-B14F-4D97-AF65-F5344CB8AC3E}">
        <p14:creationId xmlns:p14="http://schemas.microsoft.com/office/powerpoint/2010/main" val="2415263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符号解析</a:t>
            </a:r>
            <a:r>
              <a:rPr lang="en-US" altLang="zh-CN" dirty="0" smtClean="0"/>
              <a:t>---</a:t>
            </a:r>
            <a:r>
              <a:rPr lang="zh-CN" altLang="en-US" dirty="0" smtClean="0"/>
              <a:t>处理流程</a:t>
            </a:r>
            <a:endParaRPr lang="zh-CN" altLang="en-US" dirty="0"/>
          </a:p>
        </p:txBody>
      </p:sp>
      <p:pic>
        <p:nvPicPr>
          <p:cNvPr id="4" name="内容占位符 3"/>
          <p:cNvPicPr>
            <a:picLocks noGrp="1" noChangeAspect="1"/>
          </p:cNvPicPr>
          <p:nvPr>
            <p:ph idx="1"/>
          </p:nvPr>
        </p:nvPicPr>
        <p:blipFill>
          <a:blip r:embed="rId2"/>
          <a:stretch>
            <a:fillRect/>
          </a:stretch>
        </p:blipFill>
        <p:spPr>
          <a:xfrm>
            <a:off x="1332229" y="1759902"/>
            <a:ext cx="7236962" cy="3741738"/>
          </a:xfrm>
          <a:prstGeom prst="rect">
            <a:avLst/>
          </a:prstGeom>
        </p:spPr>
      </p:pic>
      <p:pic>
        <p:nvPicPr>
          <p:cNvPr id="5" name="图片 4"/>
          <p:cNvPicPr>
            <a:picLocks noChangeAspect="1"/>
          </p:cNvPicPr>
          <p:nvPr/>
        </p:nvPicPr>
        <p:blipFill>
          <a:blip r:embed="rId3"/>
          <a:stretch>
            <a:fillRect/>
          </a:stretch>
        </p:blipFill>
        <p:spPr>
          <a:xfrm>
            <a:off x="1569560" y="5501640"/>
            <a:ext cx="6999631" cy="511512"/>
          </a:xfrm>
          <a:prstGeom prst="rect">
            <a:avLst/>
          </a:prstGeom>
        </p:spPr>
      </p:pic>
    </p:spTree>
    <p:extLst>
      <p:ext uri="{BB962C8B-B14F-4D97-AF65-F5344CB8AC3E}">
        <p14:creationId xmlns:p14="http://schemas.microsoft.com/office/powerpoint/2010/main" val="2610315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Front</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1357887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符号解析</a:t>
            </a:r>
            <a:r>
              <a:rPr lang="en-US" altLang="zh-CN" dirty="0"/>
              <a:t>---</a:t>
            </a:r>
            <a:r>
              <a:rPr lang="zh-CN" altLang="en-US" dirty="0"/>
              <a:t>处理流程</a:t>
            </a:r>
          </a:p>
        </p:txBody>
      </p:sp>
      <p:pic>
        <p:nvPicPr>
          <p:cNvPr id="4" name="内容占位符 3"/>
          <p:cNvPicPr>
            <a:picLocks noGrp="1" noChangeAspect="1"/>
          </p:cNvPicPr>
          <p:nvPr>
            <p:ph idx="1"/>
          </p:nvPr>
        </p:nvPicPr>
        <p:blipFill>
          <a:blip r:embed="rId2"/>
          <a:stretch>
            <a:fillRect/>
          </a:stretch>
        </p:blipFill>
        <p:spPr>
          <a:xfrm>
            <a:off x="1262063" y="2106580"/>
            <a:ext cx="8594725" cy="3795777"/>
          </a:xfrm>
          <a:prstGeom prst="rect">
            <a:avLst/>
          </a:prstGeom>
        </p:spPr>
      </p:pic>
    </p:spTree>
    <p:extLst>
      <p:ext uri="{BB962C8B-B14F-4D97-AF65-F5344CB8AC3E}">
        <p14:creationId xmlns:p14="http://schemas.microsoft.com/office/powerpoint/2010/main" val="519286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符号</a:t>
            </a:r>
            <a:r>
              <a:rPr lang="zh-CN" altLang="en-US" dirty="0" smtClean="0"/>
              <a:t>解析</a:t>
            </a:r>
            <a:r>
              <a:rPr lang="en-US" altLang="zh-CN" dirty="0" smtClean="0"/>
              <a:t>---</a:t>
            </a:r>
            <a:r>
              <a:rPr lang="zh-CN" altLang="en-US" dirty="0" smtClean="0"/>
              <a:t>处理流程例程</a:t>
            </a:r>
            <a:endParaRPr lang="zh-CN" altLang="en-US" dirty="0"/>
          </a:p>
        </p:txBody>
      </p:sp>
      <p:sp>
        <p:nvSpPr>
          <p:cNvPr id="3" name="内容占位符 2"/>
          <p:cNvSpPr>
            <a:spLocks noGrp="1"/>
          </p:cNvSpPr>
          <p:nvPr>
            <p:ph idx="1"/>
          </p:nvPr>
        </p:nvSpPr>
        <p:spPr/>
        <p:txBody>
          <a:bodyPr/>
          <a:lstStyle/>
          <a:p>
            <a:r>
              <a:rPr lang="zh-CN" altLang="en-US" dirty="0" smtClean="0"/>
              <a:t>输入模块的顺序对编译的影响</a:t>
            </a:r>
            <a:r>
              <a:rPr lang="en-US" altLang="zh-CN" sz="1100" dirty="0">
                <a:solidFill>
                  <a:srgbClr val="0070C0"/>
                </a:solidFill>
              </a:rPr>
              <a:t>/home/</a:t>
            </a:r>
            <a:r>
              <a:rPr lang="en-US" altLang="zh-CN" sz="1100" dirty="0" err="1">
                <a:solidFill>
                  <a:srgbClr val="0070C0"/>
                </a:solidFill>
              </a:rPr>
              <a:t>jh</a:t>
            </a:r>
            <a:r>
              <a:rPr lang="en-US" altLang="zh-CN" sz="1100" dirty="0">
                <a:solidFill>
                  <a:srgbClr val="0070C0"/>
                </a:solidFill>
              </a:rPr>
              <a:t>/</a:t>
            </a:r>
            <a:r>
              <a:rPr lang="en-US" altLang="zh-CN" sz="1100" dirty="0" err="1">
                <a:solidFill>
                  <a:srgbClr val="0070C0"/>
                </a:solidFill>
              </a:rPr>
              <a:t>LinuxOpenNote</a:t>
            </a:r>
            <a:r>
              <a:rPr lang="en-US" altLang="zh-CN" sz="1100" dirty="0">
                <a:solidFill>
                  <a:srgbClr val="0070C0"/>
                </a:solidFill>
              </a:rPr>
              <a:t>/</a:t>
            </a:r>
            <a:r>
              <a:rPr lang="en-US" altLang="zh-CN" sz="1100" dirty="0" err="1">
                <a:solidFill>
                  <a:srgbClr val="0070C0"/>
                </a:solidFill>
              </a:rPr>
              <a:t>ComputerSystem</a:t>
            </a:r>
            <a:r>
              <a:rPr lang="en-US" altLang="zh-CN" sz="1100" dirty="0">
                <a:solidFill>
                  <a:srgbClr val="0070C0"/>
                </a:solidFill>
              </a:rPr>
              <a:t>/chapter_7/</a:t>
            </a:r>
            <a:r>
              <a:rPr lang="en-US" altLang="zh-CN" sz="1100" dirty="0" err="1">
                <a:solidFill>
                  <a:srgbClr val="0070C0"/>
                </a:solidFill>
              </a:rPr>
              <a:t>work_shop</a:t>
            </a:r>
            <a:r>
              <a:rPr lang="en-US" altLang="zh-CN" sz="1100" dirty="0">
                <a:solidFill>
                  <a:srgbClr val="0070C0"/>
                </a:solidFill>
              </a:rPr>
              <a:t>/routine/</a:t>
            </a:r>
            <a:r>
              <a:rPr lang="en-US" altLang="zh-CN" sz="1100" dirty="0" err="1">
                <a:solidFill>
                  <a:srgbClr val="0070C0"/>
                </a:solidFill>
              </a:rPr>
              <a:t>StaticLib</a:t>
            </a:r>
            <a:r>
              <a:rPr lang="en-US" altLang="zh-CN" sz="1100" dirty="0">
                <a:solidFill>
                  <a:srgbClr val="0070C0"/>
                </a:solidFill>
              </a:rPr>
              <a:t>/</a:t>
            </a:r>
            <a:r>
              <a:rPr lang="en-US" altLang="zh-CN" sz="1100" dirty="0" err="1">
                <a:solidFill>
                  <a:srgbClr val="0070C0"/>
                </a:solidFill>
              </a:rPr>
              <a:t>Depands</a:t>
            </a:r>
            <a:endParaRPr lang="en-US" altLang="zh-CN" sz="1100" dirty="0" smtClean="0">
              <a:solidFill>
                <a:srgbClr val="0070C0"/>
              </a:solidFill>
            </a:endParaRPr>
          </a:p>
          <a:p>
            <a:endParaRPr lang="en-US" altLang="zh-CN" dirty="0"/>
          </a:p>
        </p:txBody>
      </p:sp>
      <p:pic>
        <p:nvPicPr>
          <p:cNvPr id="4" name="图片 3"/>
          <p:cNvPicPr>
            <a:picLocks noChangeAspect="1"/>
          </p:cNvPicPr>
          <p:nvPr/>
        </p:nvPicPr>
        <p:blipFill>
          <a:blip r:embed="rId2"/>
          <a:stretch>
            <a:fillRect/>
          </a:stretch>
        </p:blipFill>
        <p:spPr>
          <a:xfrm>
            <a:off x="1467365" y="2396954"/>
            <a:ext cx="1447800" cy="1009650"/>
          </a:xfrm>
          <a:prstGeom prst="rect">
            <a:avLst/>
          </a:prstGeom>
        </p:spPr>
      </p:pic>
      <p:pic>
        <p:nvPicPr>
          <p:cNvPr id="5" name="图片 4"/>
          <p:cNvPicPr>
            <a:picLocks noChangeAspect="1"/>
          </p:cNvPicPr>
          <p:nvPr/>
        </p:nvPicPr>
        <p:blipFill>
          <a:blip r:embed="rId3"/>
          <a:stretch>
            <a:fillRect/>
          </a:stretch>
        </p:blipFill>
        <p:spPr>
          <a:xfrm>
            <a:off x="4182247" y="2396954"/>
            <a:ext cx="1257300" cy="914400"/>
          </a:xfrm>
          <a:prstGeom prst="rect">
            <a:avLst/>
          </a:prstGeom>
        </p:spPr>
      </p:pic>
      <p:pic>
        <p:nvPicPr>
          <p:cNvPr id="6" name="图片 5"/>
          <p:cNvPicPr>
            <a:picLocks noChangeAspect="1"/>
          </p:cNvPicPr>
          <p:nvPr/>
        </p:nvPicPr>
        <p:blipFill>
          <a:blip r:embed="rId4"/>
          <a:stretch>
            <a:fillRect/>
          </a:stretch>
        </p:blipFill>
        <p:spPr>
          <a:xfrm>
            <a:off x="4182247" y="3788483"/>
            <a:ext cx="1152525" cy="638175"/>
          </a:xfrm>
          <a:prstGeom prst="rect">
            <a:avLst/>
          </a:prstGeom>
        </p:spPr>
      </p:pic>
      <p:pic>
        <p:nvPicPr>
          <p:cNvPr id="7" name="图片 6"/>
          <p:cNvPicPr>
            <a:picLocks noChangeAspect="1"/>
          </p:cNvPicPr>
          <p:nvPr/>
        </p:nvPicPr>
        <p:blipFill>
          <a:blip r:embed="rId5"/>
          <a:stretch>
            <a:fillRect/>
          </a:stretch>
        </p:blipFill>
        <p:spPr>
          <a:xfrm>
            <a:off x="7312754" y="2396954"/>
            <a:ext cx="1438275" cy="1028700"/>
          </a:xfrm>
          <a:prstGeom prst="rect">
            <a:avLst/>
          </a:prstGeom>
        </p:spPr>
      </p:pic>
      <p:sp>
        <p:nvSpPr>
          <p:cNvPr id="8" name="文本框 7"/>
          <p:cNvSpPr txBox="1"/>
          <p:nvPr/>
        </p:nvSpPr>
        <p:spPr>
          <a:xfrm>
            <a:off x="1359757" y="3359416"/>
            <a:ext cx="1036938" cy="369332"/>
          </a:xfrm>
          <a:prstGeom prst="rect">
            <a:avLst/>
          </a:prstGeom>
          <a:noFill/>
        </p:spPr>
        <p:txBody>
          <a:bodyPr wrap="square" rtlCol="0">
            <a:spAutoFit/>
          </a:bodyPr>
          <a:lstStyle/>
          <a:p>
            <a:r>
              <a:rPr lang="en-US" altLang="zh-CN" dirty="0" err="1" smtClean="0"/>
              <a:t>main.c</a:t>
            </a:r>
            <a:endParaRPr lang="zh-CN" altLang="en-US" dirty="0"/>
          </a:p>
        </p:txBody>
      </p:sp>
      <p:sp>
        <p:nvSpPr>
          <p:cNvPr id="10" name="文本框 9"/>
          <p:cNvSpPr txBox="1"/>
          <p:nvPr/>
        </p:nvSpPr>
        <p:spPr>
          <a:xfrm>
            <a:off x="4079722" y="3221938"/>
            <a:ext cx="1036938" cy="369332"/>
          </a:xfrm>
          <a:prstGeom prst="rect">
            <a:avLst/>
          </a:prstGeom>
          <a:noFill/>
        </p:spPr>
        <p:txBody>
          <a:bodyPr wrap="square" rtlCol="0">
            <a:spAutoFit/>
          </a:bodyPr>
          <a:lstStyle/>
          <a:p>
            <a:r>
              <a:rPr lang="en-US" altLang="zh-CN" dirty="0" smtClean="0"/>
              <a:t>x_1.c</a:t>
            </a:r>
            <a:endParaRPr lang="zh-CN" altLang="en-US" dirty="0"/>
          </a:p>
        </p:txBody>
      </p:sp>
      <p:sp>
        <p:nvSpPr>
          <p:cNvPr id="11" name="文本框 10"/>
          <p:cNvSpPr txBox="1"/>
          <p:nvPr/>
        </p:nvSpPr>
        <p:spPr>
          <a:xfrm>
            <a:off x="7189830" y="3349125"/>
            <a:ext cx="1036938" cy="369332"/>
          </a:xfrm>
          <a:prstGeom prst="rect">
            <a:avLst/>
          </a:prstGeom>
          <a:noFill/>
        </p:spPr>
        <p:txBody>
          <a:bodyPr wrap="square" rtlCol="0">
            <a:spAutoFit/>
          </a:bodyPr>
          <a:lstStyle/>
          <a:p>
            <a:r>
              <a:rPr lang="en-US" altLang="zh-CN" dirty="0" err="1" smtClean="0"/>
              <a:t>y.c</a:t>
            </a:r>
            <a:endParaRPr lang="zh-CN" altLang="en-US" dirty="0"/>
          </a:p>
        </p:txBody>
      </p:sp>
      <p:sp>
        <p:nvSpPr>
          <p:cNvPr id="12" name="文本框 11"/>
          <p:cNvSpPr txBox="1"/>
          <p:nvPr/>
        </p:nvSpPr>
        <p:spPr>
          <a:xfrm>
            <a:off x="4124582" y="4376413"/>
            <a:ext cx="1036938" cy="369332"/>
          </a:xfrm>
          <a:prstGeom prst="rect">
            <a:avLst/>
          </a:prstGeom>
          <a:noFill/>
        </p:spPr>
        <p:txBody>
          <a:bodyPr wrap="square" rtlCol="0">
            <a:spAutoFit/>
          </a:bodyPr>
          <a:lstStyle/>
          <a:p>
            <a:r>
              <a:rPr lang="en-US" altLang="zh-CN" dirty="0" smtClean="0"/>
              <a:t>x_2.c</a:t>
            </a:r>
            <a:endParaRPr lang="zh-CN" altLang="en-US" dirty="0"/>
          </a:p>
        </p:txBody>
      </p:sp>
      <p:cxnSp>
        <p:nvCxnSpPr>
          <p:cNvPr id="14" name="直接连接符 13"/>
          <p:cNvCxnSpPr/>
          <p:nvPr/>
        </p:nvCxnSpPr>
        <p:spPr>
          <a:xfrm>
            <a:off x="3566984" y="2314832"/>
            <a:ext cx="0" cy="2430913"/>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18421" y="2248007"/>
            <a:ext cx="0" cy="2422847"/>
          </a:xfrm>
          <a:prstGeom prst="line">
            <a:avLst/>
          </a:prstGeom>
          <a:ln w="28575">
            <a:solidFill>
              <a:srgbClr val="00B0F0"/>
            </a:solidFill>
            <a:prstDash val="dashDot"/>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stretch>
            <a:fillRect/>
          </a:stretch>
        </p:blipFill>
        <p:spPr>
          <a:xfrm>
            <a:off x="1205652" y="5160639"/>
            <a:ext cx="3686175" cy="485775"/>
          </a:xfrm>
          <a:prstGeom prst="rect">
            <a:avLst/>
          </a:prstGeom>
        </p:spPr>
      </p:pic>
      <p:sp>
        <p:nvSpPr>
          <p:cNvPr id="22" name="文本框 21"/>
          <p:cNvSpPr txBox="1"/>
          <p:nvPr/>
        </p:nvSpPr>
        <p:spPr>
          <a:xfrm>
            <a:off x="1205651" y="4752554"/>
            <a:ext cx="3419027" cy="369332"/>
          </a:xfrm>
          <a:prstGeom prst="rect">
            <a:avLst/>
          </a:prstGeom>
          <a:noFill/>
        </p:spPr>
        <p:txBody>
          <a:bodyPr wrap="square" rtlCol="0">
            <a:spAutoFit/>
          </a:bodyPr>
          <a:lstStyle/>
          <a:p>
            <a:r>
              <a:rPr lang="en-US" altLang="zh-CN" dirty="0" err="1" smtClean="0"/>
              <a:t>gcc</a:t>
            </a:r>
            <a:r>
              <a:rPr lang="en-US" altLang="zh-CN" dirty="0" smtClean="0"/>
              <a:t> </a:t>
            </a:r>
            <a:r>
              <a:rPr lang="en-US" altLang="zh-CN" dirty="0" err="1" smtClean="0"/>
              <a:t>main.c</a:t>
            </a:r>
            <a:r>
              <a:rPr lang="en-US" altLang="zh-CN" dirty="0" smtClean="0"/>
              <a:t> </a:t>
            </a:r>
            <a:r>
              <a:rPr lang="en-US" altLang="zh-CN" dirty="0" err="1" smtClean="0"/>
              <a:t>libx.a</a:t>
            </a:r>
            <a:r>
              <a:rPr lang="en-US" altLang="zh-CN" dirty="0" smtClean="0"/>
              <a:t> </a:t>
            </a:r>
            <a:r>
              <a:rPr lang="en-US" altLang="zh-CN" dirty="0" err="1" smtClean="0"/>
              <a:t>liby.a</a:t>
            </a:r>
            <a:endParaRPr lang="zh-CN" altLang="en-US" dirty="0"/>
          </a:p>
        </p:txBody>
      </p:sp>
      <p:sp>
        <p:nvSpPr>
          <p:cNvPr id="23" name="文本框 22"/>
          <p:cNvSpPr txBox="1"/>
          <p:nvPr/>
        </p:nvSpPr>
        <p:spPr>
          <a:xfrm>
            <a:off x="1261872" y="5783416"/>
            <a:ext cx="3419027" cy="1200329"/>
          </a:xfrm>
          <a:prstGeom prst="rect">
            <a:avLst/>
          </a:prstGeom>
          <a:noFill/>
        </p:spPr>
        <p:txBody>
          <a:bodyPr wrap="square" rtlCol="0">
            <a:spAutoFit/>
          </a:bodyPr>
          <a:lstStyle/>
          <a:p>
            <a:r>
              <a:rPr lang="zh-CN" altLang="en-US" b="1" dirty="0" smtClean="0"/>
              <a:t>解决方案有两个</a:t>
            </a:r>
            <a:r>
              <a:rPr lang="zh-CN" altLang="en-US" dirty="0" smtClean="0"/>
              <a:t>：</a:t>
            </a:r>
            <a:endParaRPr lang="en-US" altLang="zh-CN" dirty="0" smtClean="0"/>
          </a:p>
          <a:p>
            <a:r>
              <a:rPr lang="en-US" altLang="zh-CN" dirty="0" smtClean="0"/>
              <a:t>1.gcc </a:t>
            </a:r>
            <a:r>
              <a:rPr lang="en-US" altLang="zh-CN" dirty="0" err="1" smtClean="0"/>
              <a:t>main.c</a:t>
            </a:r>
            <a:r>
              <a:rPr lang="en-US" altLang="zh-CN" dirty="0" smtClean="0"/>
              <a:t> </a:t>
            </a:r>
            <a:r>
              <a:rPr lang="en-US" altLang="zh-CN" dirty="0" err="1" smtClean="0"/>
              <a:t>libx.a</a:t>
            </a:r>
            <a:r>
              <a:rPr lang="en-US" altLang="zh-CN" dirty="0" smtClean="0"/>
              <a:t> </a:t>
            </a:r>
            <a:r>
              <a:rPr lang="en-US" altLang="zh-CN" dirty="0" err="1" smtClean="0"/>
              <a:t>liby.a</a:t>
            </a:r>
            <a:r>
              <a:rPr lang="en-US" altLang="zh-CN" dirty="0" smtClean="0"/>
              <a:t> </a:t>
            </a:r>
            <a:r>
              <a:rPr lang="en-US" altLang="zh-CN" dirty="0" err="1" smtClean="0"/>
              <a:t>libx.a</a:t>
            </a:r>
            <a:endParaRPr lang="en-US" altLang="zh-CN" dirty="0" smtClean="0"/>
          </a:p>
          <a:p>
            <a:r>
              <a:rPr lang="en-US" altLang="zh-CN" dirty="0" smtClean="0"/>
              <a:t>2.</a:t>
            </a:r>
            <a:r>
              <a:rPr lang="zh-CN" altLang="en-US" dirty="0" smtClean="0"/>
              <a:t>将</a:t>
            </a:r>
            <a:r>
              <a:rPr lang="en-US" altLang="zh-CN" dirty="0" err="1" smtClean="0"/>
              <a:t>libx.a</a:t>
            </a:r>
            <a:r>
              <a:rPr lang="en-US" altLang="zh-CN" dirty="0" smtClean="0"/>
              <a:t>, </a:t>
            </a:r>
            <a:r>
              <a:rPr lang="en-US" altLang="zh-CN" dirty="0" err="1" smtClean="0"/>
              <a:t>liby.a</a:t>
            </a:r>
            <a:r>
              <a:rPr lang="zh-CN" altLang="en-US" dirty="0" smtClean="0"/>
              <a:t>合为一个</a:t>
            </a:r>
            <a:r>
              <a:rPr lang="en-US" altLang="zh-CN" dirty="0" smtClean="0"/>
              <a:t>lib</a:t>
            </a:r>
            <a:endParaRPr lang="en-US" altLang="zh-CN" dirty="0"/>
          </a:p>
          <a:p>
            <a:endParaRPr lang="en-US" altLang="zh-CN" dirty="0" err="1" smtClean="0"/>
          </a:p>
        </p:txBody>
      </p:sp>
    </p:spTree>
    <p:extLst>
      <p:ext uri="{BB962C8B-B14F-4D97-AF65-F5344CB8AC3E}">
        <p14:creationId xmlns:p14="http://schemas.microsoft.com/office/powerpoint/2010/main" val="30721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smtClean="0"/>
              <a:t>符号解析后符号引用就和符号定义关联起来，链接器就知道符号在输入模块的中代码节和数字节大小及位置。</a:t>
            </a:r>
            <a:endParaRPr lang="zh-CN" altLang="en-US" dirty="0"/>
          </a:p>
        </p:txBody>
      </p:sp>
    </p:spTree>
    <p:extLst>
      <p:ext uri="{BB962C8B-B14F-4D97-AF65-F5344CB8AC3E}">
        <p14:creationId xmlns:p14="http://schemas.microsoft.com/office/powerpoint/2010/main" val="1733102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重定位</a:t>
            </a:r>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2433602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主要任务</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重定位时会合并输入模块，并为每个符号分配运行时地址。</a:t>
            </a:r>
            <a:endParaRPr lang="en-US" altLang="zh-CN" dirty="0"/>
          </a:p>
          <a:p>
            <a:r>
              <a:rPr lang="zh-CN" altLang="en-US" dirty="0" smtClean="0"/>
              <a:t>重定义节和符号定义</a:t>
            </a:r>
            <a:endParaRPr lang="en-US" altLang="zh-CN" dirty="0" smtClean="0"/>
          </a:p>
          <a:p>
            <a:r>
              <a:rPr lang="zh-CN" altLang="en-US" dirty="0" smtClean="0"/>
              <a:t>重定义节中的符号引用</a:t>
            </a:r>
            <a:r>
              <a:rPr lang="en-US" altLang="zh-CN" dirty="0" smtClean="0"/>
              <a:t/>
            </a:r>
            <a:br>
              <a:rPr lang="en-US" altLang="zh-CN" dirty="0" smtClean="0"/>
            </a:br>
            <a:endParaRPr lang="en-US" altLang="zh-CN" dirty="0" smtClean="0"/>
          </a:p>
        </p:txBody>
      </p:sp>
    </p:spTree>
    <p:extLst>
      <p:ext uri="{BB962C8B-B14F-4D97-AF65-F5344CB8AC3E}">
        <p14:creationId xmlns:p14="http://schemas.microsoft.com/office/powerpoint/2010/main" val="3109843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338126" y="3291123"/>
            <a:ext cx="4084165" cy="3330166"/>
          </a:xfrm>
          <a:prstGeom prst="rect">
            <a:avLst/>
          </a:prstGeom>
        </p:spPr>
      </p:pic>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重定位节和符号定义</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p:txBody>
      </p:sp>
      <p:pic>
        <p:nvPicPr>
          <p:cNvPr id="4" name="图片 3"/>
          <p:cNvPicPr>
            <a:picLocks noChangeAspect="1"/>
          </p:cNvPicPr>
          <p:nvPr/>
        </p:nvPicPr>
        <p:blipFill>
          <a:blip r:embed="rId3"/>
          <a:stretch>
            <a:fillRect/>
          </a:stretch>
        </p:blipFill>
        <p:spPr>
          <a:xfrm>
            <a:off x="1261872" y="1828800"/>
            <a:ext cx="7493212" cy="1462323"/>
          </a:xfrm>
          <a:prstGeom prst="rect">
            <a:avLst/>
          </a:prstGeom>
        </p:spPr>
      </p:pic>
    </p:spTree>
    <p:extLst>
      <p:ext uri="{BB962C8B-B14F-4D97-AF65-F5344CB8AC3E}">
        <p14:creationId xmlns:p14="http://schemas.microsoft.com/office/powerpoint/2010/main" val="8727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重定位节中的符号引用</a:t>
            </a:r>
            <a:endParaRPr lang="zh-CN" altLang="en-US" dirty="0"/>
          </a:p>
        </p:txBody>
      </p:sp>
      <p:pic>
        <p:nvPicPr>
          <p:cNvPr id="5" name="图片 4"/>
          <p:cNvPicPr>
            <a:picLocks noChangeAspect="1"/>
          </p:cNvPicPr>
          <p:nvPr/>
        </p:nvPicPr>
        <p:blipFill>
          <a:blip r:embed="rId2"/>
          <a:stretch>
            <a:fillRect/>
          </a:stretch>
        </p:blipFill>
        <p:spPr>
          <a:xfrm>
            <a:off x="1261872" y="1828800"/>
            <a:ext cx="7531443" cy="1146920"/>
          </a:xfrm>
          <a:prstGeom prst="rect">
            <a:avLst/>
          </a:prstGeom>
        </p:spPr>
      </p:pic>
      <p:pic>
        <p:nvPicPr>
          <p:cNvPr id="7" name="内容占位符 3"/>
          <p:cNvPicPr>
            <a:picLocks noGrp="1" noChangeAspect="1"/>
          </p:cNvPicPr>
          <p:nvPr>
            <p:ph idx="1"/>
          </p:nvPr>
        </p:nvPicPr>
        <p:blipFill>
          <a:blip r:embed="rId3"/>
          <a:stretch>
            <a:fillRect/>
          </a:stretch>
        </p:blipFill>
        <p:spPr>
          <a:xfrm>
            <a:off x="1261872" y="2975720"/>
            <a:ext cx="7486650" cy="3733800"/>
          </a:xfrm>
          <a:prstGeom prst="rect">
            <a:avLst/>
          </a:prstGeom>
        </p:spPr>
      </p:pic>
      <p:sp>
        <p:nvSpPr>
          <p:cNvPr id="8" name="文本框 7"/>
          <p:cNvSpPr txBox="1"/>
          <p:nvPr/>
        </p:nvSpPr>
        <p:spPr>
          <a:xfrm>
            <a:off x="6334896" y="5025081"/>
            <a:ext cx="4619615" cy="369332"/>
          </a:xfrm>
          <a:prstGeom prst="rect">
            <a:avLst/>
          </a:prstGeom>
          <a:noFill/>
        </p:spPr>
        <p:txBody>
          <a:bodyPr wrap="square" rtlCol="0">
            <a:spAutoFit/>
          </a:bodyPr>
          <a:lstStyle/>
          <a:p>
            <a:r>
              <a:rPr lang="zh-CN" altLang="en-US" dirty="0" smtClean="0">
                <a:solidFill>
                  <a:srgbClr val="FF0000"/>
                </a:solidFill>
              </a:rPr>
              <a:t>相对地址</a:t>
            </a:r>
            <a:r>
              <a:rPr lang="en-US" altLang="zh-CN" dirty="0" smtClean="0">
                <a:solidFill>
                  <a:srgbClr val="FF0000"/>
                </a:solidFill>
              </a:rPr>
              <a:t>=</a:t>
            </a:r>
            <a:r>
              <a:rPr lang="zh-CN" altLang="en-US" dirty="0" smtClean="0">
                <a:solidFill>
                  <a:srgbClr val="FF0000"/>
                </a:solidFill>
              </a:rPr>
              <a:t>跳转目标地址</a:t>
            </a:r>
            <a:r>
              <a:rPr lang="en-US" altLang="zh-CN" dirty="0" smtClean="0">
                <a:solidFill>
                  <a:srgbClr val="FF0000"/>
                </a:solidFill>
              </a:rPr>
              <a:t>-PC</a:t>
            </a:r>
            <a:r>
              <a:rPr lang="zh-CN" altLang="en-US" dirty="0" smtClean="0">
                <a:solidFill>
                  <a:srgbClr val="FF0000"/>
                </a:solidFill>
              </a:rPr>
              <a:t>下条指令地址</a:t>
            </a:r>
            <a:endParaRPr lang="zh-CN" altLang="en-US" dirty="0">
              <a:solidFill>
                <a:srgbClr val="FF0000"/>
              </a:solidFill>
            </a:endParaRPr>
          </a:p>
        </p:txBody>
      </p:sp>
    </p:spTree>
    <p:extLst>
      <p:ext uri="{BB962C8B-B14F-4D97-AF65-F5344CB8AC3E}">
        <p14:creationId xmlns:p14="http://schemas.microsoft.com/office/powerpoint/2010/main" val="38783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重定位条目</a:t>
            </a:r>
            <a:endParaRPr lang="zh-CN" altLang="en-US" dirty="0"/>
          </a:p>
        </p:txBody>
      </p:sp>
      <p:sp>
        <p:nvSpPr>
          <p:cNvPr id="3" name="内容占位符 2"/>
          <p:cNvSpPr>
            <a:spLocks noGrp="1"/>
          </p:cNvSpPr>
          <p:nvPr>
            <p:ph idx="1"/>
          </p:nvPr>
        </p:nvSpPr>
        <p:spPr/>
        <p:txBody>
          <a:bodyPr/>
          <a:lstStyle/>
          <a:p>
            <a:r>
              <a:rPr lang="zh-CN" altLang="en-US" dirty="0" smtClean="0"/>
              <a:t>重定位条目</a:t>
            </a:r>
            <a:r>
              <a:rPr lang="en-US" altLang="zh-CN" dirty="0" smtClean="0"/>
              <a:t>(relocation entry)</a:t>
            </a:r>
            <a:r>
              <a:rPr lang="zh-CN" altLang="en-US" dirty="0" smtClean="0"/>
              <a:t>的作用</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458097" y="2287545"/>
            <a:ext cx="7924800" cy="1409700"/>
          </a:xfrm>
          <a:prstGeom prst="rect">
            <a:avLst/>
          </a:prstGeom>
        </p:spPr>
      </p:pic>
      <p:pic>
        <p:nvPicPr>
          <p:cNvPr id="5" name="图片 4"/>
          <p:cNvPicPr>
            <a:picLocks noChangeAspect="1"/>
          </p:cNvPicPr>
          <p:nvPr/>
        </p:nvPicPr>
        <p:blipFill>
          <a:blip r:embed="rId3"/>
          <a:stretch>
            <a:fillRect/>
          </a:stretch>
        </p:blipFill>
        <p:spPr>
          <a:xfrm>
            <a:off x="1412367" y="3834723"/>
            <a:ext cx="8563655" cy="1407010"/>
          </a:xfrm>
          <a:prstGeom prst="rect">
            <a:avLst/>
          </a:prstGeom>
        </p:spPr>
      </p:pic>
    </p:spTree>
    <p:extLst>
      <p:ext uri="{BB962C8B-B14F-4D97-AF65-F5344CB8AC3E}">
        <p14:creationId xmlns:p14="http://schemas.microsoft.com/office/powerpoint/2010/main" val="3023416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重定位条目的格式</a:t>
            </a:r>
            <a:endParaRPr lang="zh-CN" altLang="en-US" dirty="0"/>
          </a:p>
        </p:txBody>
      </p:sp>
      <p:pic>
        <p:nvPicPr>
          <p:cNvPr id="5" name="内容占位符 4"/>
          <p:cNvPicPr>
            <a:picLocks noGrp="1" noChangeAspect="1"/>
          </p:cNvPicPr>
          <p:nvPr>
            <p:ph idx="1"/>
          </p:nvPr>
        </p:nvPicPr>
        <p:blipFill>
          <a:blip r:embed="rId2"/>
          <a:stretch>
            <a:fillRect/>
          </a:stretch>
        </p:blipFill>
        <p:spPr>
          <a:xfrm>
            <a:off x="1242547" y="4670854"/>
            <a:ext cx="6728832" cy="1709442"/>
          </a:xfrm>
          <a:prstGeom prst="rect">
            <a:avLst/>
          </a:prstGeom>
        </p:spPr>
      </p:pic>
      <p:pic>
        <p:nvPicPr>
          <p:cNvPr id="4" name="图片 3"/>
          <p:cNvPicPr>
            <a:picLocks noChangeAspect="1"/>
          </p:cNvPicPr>
          <p:nvPr/>
        </p:nvPicPr>
        <p:blipFill>
          <a:blip r:embed="rId3"/>
          <a:stretch>
            <a:fillRect/>
          </a:stretch>
        </p:blipFill>
        <p:spPr>
          <a:xfrm>
            <a:off x="1261871" y="1828800"/>
            <a:ext cx="6709507" cy="2842054"/>
          </a:xfrm>
          <a:prstGeom prst="rect">
            <a:avLst/>
          </a:prstGeom>
        </p:spPr>
      </p:pic>
    </p:spTree>
    <p:extLst>
      <p:ext uri="{BB962C8B-B14F-4D97-AF65-F5344CB8AC3E}">
        <p14:creationId xmlns:p14="http://schemas.microsoft.com/office/powerpoint/2010/main" val="3644023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重定位</a:t>
            </a:r>
            <a:r>
              <a:rPr lang="en-US" altLang="zh-CN" dirty="0" smtClean="0"/>
              <a:t>---</a:t>
            </a:r>
            <a:r>
              <a:rPr lang="zh-CN" altLang="en-US" dirty="0" smtClean="0"/>
              <a:t>相对地址例程</a:t>
            </a:r>
            <a:endParaRPr lang="zh-CN" altLang="en-US" dirty="0"/>
          </a:p>
        </p:txBody>
      </p:sp>
      <p:pic>
        <p:nvPicPr>
          <p:cNvPr id="7" name="内容占位符 6"/>
          <p:cNvPicPr>
            <a:picLocks noGrp="1" noChangeAspect="1"/>
          </p:cNvPicPr>
          <p:nvPr>
            <p:ph idx="1"/>
          </p:nvPr>
        </p:nvPicPr>
        <p:blipFill>
          <a:blip r:embed="rId2"/>
          <a:stretch>
            <a:fillRect/>
          </a:stretch>
        </p:blipFill>
        <p:spPr>
          <a:xfrm>
            <a:off x="3439984" y="1744996"/>
            <a:ext cx="2028825" cy="523875"/>
          </a:xfrm>
          <a:prstGeom prst="rect">
            <a:avLst/>
          </a:prstGeom>
        </p:spPr>
      </p:pic>
      <p:pic>
        <p:nvPicPr>
          <p:cNvPr id="6" name="图片 5"/>
          <p:cNvPicPr>
            <a:picLocks noChangeAspect="1"/>
          </p:cNvPicPr>
          <p:nvPr/>
        </p:nvPicPr>
        <p:blipFill>
          <a:blip r:embed="rId3"/>
          <a:stretch>
            <a:fillRect/>
          </a:stretch>
        </p:blipFill>
        <p:spPr>
          <a:xfrm>
            <a:off x="1261872" y="1691322"/>
            <a:ext cx="1934409" cy="1488007"/>
          </a:xfrm>
          <a:prstGeom prst="rect">
            <a:avLst/>
          </a:prstGeom>
        </p:spPr>
      </p:pic>
      <p:pic>
        <p:nvPicPr>
          <p:cNvPr id="8" name="图片 7"/>
          <p:cNvPicPr>
            <a:picLocks noChangeAspect="1"/>
          </p:cNvPicPr>
          <p:nvPr/>
        </p:nvPicPr>
        <p:blipFill>
          <a:blip r:embed="rId4"/>
          <a:stretch>
            <a:fillRect/>
          </a:stretch>
        </p:blipFill>
        <p:spPr>
          <a:xfrm>
            <a:off x="689881" y="3299678"/>
            <a:ext cx="6172200" cy="457200"/>
          </a:xfrm>
          <a:prstGeom prst="rect">
            <a:avLst/>
          </a:prstGeom>
        </p:spPr>
      </p:pic>
      <p:pic>
        <p:nvPicPr>
          <p:cNvPr id="9" name="图片 8"/>
          <p:cNvPicPr>
            <a:picLocks noChangeAspect="1"/>
          </p:cNvPicPr>
          <p:nvPr/>
        </p:nvPicPr>
        <p:blipFill>
          <a:blip r:embed="rId5"/>
          <a:stretch>
            <a:fillRect/>
          </a:stretch>
        </p:blipFill>
        <p:spPr>
          <a:xfrm>
            <a:off x="689881" y="3944368"/>
            <a:ext cx="5071940" cy="2835494"/>
          </a:xfrm>
          <a:prstGeom prst="rect">
            <a:avLst/>
          </a:prstGeom>
        </p:spPr>
      </p:pic>
      <p:pic>
        <p:nvPicPr>
          <p:cNvPr id="10" name="图片 9"/>
          <p:cNvPicPr>
            <a:picLocks noChangeAspect="1"/>
          </p:cNvPicPr>
          <p:nvPr/>
        </p:nvPicPr>
        <p:blipFill>
          <a:blip r:embed="rId6"/>
          <a:stretch>
            <a:fillRect/>
          </a:stretch>
        </p:blipFill>
        <p:spPr>
          <a:xfrm>
            <a:off x="5973590" y="1691322"/>
            <a:ext cx="5286375" cy="323850"/>
          </a:xfrm>
          <a:prstGeom prst="rect">
            <a:avLst/>
          </a:prstGeom>
        </p:spPr>
      </p:pic>
      <p:sp>
        <p:nvSpPr>
          <p:cNvPr id="12" name="文本框 11"/>
          <p:cNvSpPr txBox="1"/>
          <p:nvPr/>
        </p:nvSpPr>
        <p:spPr>
          <a:xfrm>
            <a:off x="4311186" y="3040799"/>
            <a:ext cx="1797006" cy="307777"/>
          </a:xfrm>
          <a:prstGeom prst="rect">
            <a:avLst/>
          </a:prstGeom>
          <a:noFill/>
        </p:spPr>
        <p:txBody>
          <a:bodyPr wrap="square" rtlCol="0">
            <a:spAutoFit/>
          </a:bodyPr>
          <a:lstStyle/>
          <a:p>
            <a:r>
              <a:rPr lang="en-US" altLang="zh-CN" sz="1400" dirty="0" smtClean="0">
                <a:solidFill>
                  <a:srgbClr val="FF0000"/>
                </a:solidFill>
              </a:rPr>
              <a:t>add=-4</a:t>
            </a:r>
            <a:endParaRPr lang="zh-CN" altLang="en-US" dirty="0">
              <a:solidFill>
                <a:srgbClr val="FF0000"/>
              </a:solidFill>
            </a:endParaRPr>
          </a:p>
        </p:txBody>
      </p:sp>
      <p:pic>
        <p:nvPicPr>
          <p:cNvPr id="13" name="图片 12"/>
          <p:cNvPicPr>
            <a:picLocks noChangeAspect="1"/>
          </p:cNvPicPr>
          <p:nvPr/>
        </p:nvPicPr>
        <p:blipFill>
          <a:blip r:embed="rId7"/>
          <a:stretch>
            <a:fillRect/>
          </a:stretch>
        </p:blipFill>
        <p:spPr>
          <a:xfrm>
            <a:off x="5973590" y="3944368"/>
            <a:ext cx="5125012" cy="2104510"/>
          </a:xfrm>
          <a:prstGeom prst="rect">
            <a:avLst/>
          </a:prstGeom>
        </p:spPr>
      </p:pic>
      <p:sp>
        <p:nvSpPr>
          <p:cNvPr id="14" name="文本框 13"/>
          <p:cNvSpPr txBox="1"/>
          <p:nvPr/>
        </p:nvSpPr>
        <p:spPr>
          <a:xfrm>
            <a:off x="5973590" y="6100580"/>
            <a:ext cx="4804894" cy="646331"/>
          </a:xfrm>
          <a:prstGeom prst="rect">
            <a:avLst/>
          </a:prstGeom>
          <a:noFill/>
        </p:spPr>
        <p:txBody>
          <a:bodyPr wrap="square" rtlCol="0">
            <a:spAutoFit/>
          </a:bodyPr>
          <a:lstStyle/>
          <a:p>
            <a:r>
              <a:rPr lang="zh-CN" altLang="en-US" dirty="0" smtClean="0"/>
              <a:t>相对地址</a:t>
            </a:r>
            <a:r>
              <a:rPr lang="en-US" altLang="zh-CN" dirty="0"/>
              <a:t>=</a:t>
            </a:r>
            <a:r>
              <a:rPr lang="zh-CN" altLang="en-US" dirty="0"/>
              <a:t>跳转目标地址</a:t>
            </a:r>
            <a:r>
              <a:rPr lang="en-US" altLang="zh-CN" dirty="0"/>
              <a:t>-PC</a:t>
            </a:r>
            <a:r>
              <a:rPr lang="zh-CN" altLang="en-US" dirty="0"/>
              <a:t>下条指令地址</a:t>
            </a:r>
          </a:p>
          <a:p>
            <a:r>
              <a:rPr lang="en-US" altLang="zh-CN" dirty="0" smtClean="0"/>
              <a:t>0x20098b + 0x695 =  0x201020 </a:t>
            </a:r>
            <a:endParaRPr lang="zh-CN" altLang="en-US" dirty="0"/>
          </a:p>
        </p:txBody>
      </p:sp>
    </p:spTree>
    <p:extLst>
      <p:ext uri="{BB962C8B-B14F-4D97-AF65-F5344CB8AC3E}">
        <p14:creationId xmlns:p14="http://schemas.microsoft.com/office/powerpoint/2010/main" val="2433325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链接是什么</a:t>
            </a:r>
            <a:endParaRPr lang="zh-CN" altLang="en-US" dirty="0"/>
          </a:p>
        </p:txBody>
      </p:sp>
      <p:sp>
        <p:nvSpPr>
          <p:cNvPr id="3" name="内容占位符 2"/>
          <p:cNvSpPr>
            <a:spLocks noGrp="1"/>
          </p:cNvSpPr>
          <p:nvPr>
            <p:ph idx="1"/>
          </p:nvPr>
        </p:nvSpPr>
        <p:spPr/>
        <p:txBody>
          <a:bodyPr/>
          <a:lstStyle/>
          <a:p>
            <a:r>
              <a:rPr lang="zh-CN" altLang="en-US" dirty="0" smtClean="0"/>
              <a:t>链接</a:t>
            </a:r>
            <a:r>
              <a:rPr lang="en-US" altLang="zh-CN" dirty="0" smtClean="0"/>
              <a:t>(linking)</a:t>
            </a:r>
            <a:r>
              <a:rPr lang="zh-CN" altLang="en-US" dirty="0" smtClean="0"/>
              <a:t>： 将代码和数据片段收集并组合成一个可执行文件的过程。</a:t>
            </a:r>
            <a:r>
              <a:rPr lang="en-US" altLang="zh-CN" dirty="0" smtClean="0"/>
              <a:t/>
            </a:r>
            <a:br>
              <a:rPr lang="en-US" altLang="zh-CN" dirty="0" smtClean="0"/>
            </a:br>
            <a:r>
              <a:rPr lang="en-US" altLang="zh-CN" sz="800" i="1" dirty="0">
                <a:solidFill>
                  <a:srgbClr val="0070C0"/>
                </a:solidFill>
              </a:rPr>
              <a:t>/home/</a:t>
            </a:r>
            <a:r>
              <a:rPr lang="en-US" altLang="zh-CN" sz="800" i="1" dirty="0" err="1">
                <a:solidFill>
                  <a:srgbClr val="0070C0"/>
                </a:solidFill>
              </a:rPr>
              <a:t>jh</a:t>
            </a:r>
            <a:r>
              <a:rPr lang="en-US" altLang="zh-CN" sz="800" i="1" dirty="0">
                <a:solidFill>
                  <a:srgbClr val="0070C0"/>
                </a:solidFill>
              </a:rPr>
              <a:t>/</a:t>
            </a:r>
            <a:r>
              <a:rPr lang="en-US" altLang="zh-CN" sz="800" i="1" dirty="0" err="1">
                <a:solidFill>
                  <a:srgbClr val="0070C0"/>
                </a:solidFill>
              </a:rPr>
              <a:t>LinuxOpenNote</a:t>
            </a:r>
            <a:r>
              <a:rPr lang="en-US" altLang="zh-CN" sz="800" i="1" dirty="0">
                <a:solidFill>
                  <a:srgbClr val="0070C0"/>
                </a:solidFill>
              </a:rPr>
              <a:t>/</a:t>
            </a:r>
            <a:r>
              <a:rPr lang="en-US" altLang="zh-CN" sz="800" i="1" dirty="0" err="1">
                <a:solidFill>
                  <a:srgbClr val="0070C0"/>
                </a:solidFill>
              </a:rPr>
              <a:t>ComputerSystem</a:t>
            </a:r>
            <a:r>
              <a:rPr lang="en-US" altLang="zh-CN" sz="800" i="1" dirty="0">
                <a:solidFill>
                  <a:srgbClr val="0070C0"/>
                </a:solidFill>
              </a:rPr>
              <a:t>/chapter_7/</a:t>
            </a:r>
            <a:r>
              <a:rPr lang="en-US" altLang="zh-CN" sz="800" i="1" dirty="0" err="1">
                <a:solidFill>
                  <a:srgbClr val="0070C0"/>
                </a:solidFill>
              </a:rPr>
              <a:t>work_shop</a:t>
            </a:r>
            <a:r>
              <a:rPr lang="en-US" altLang="zh-CN" sz="800" i="1" dirty="0">
                <a:solidFill>
                  <a:srgbClr val="0070C0"/>
                </a:solidFill>
              </a:rPr>
              <a:t>/routine/</a:t>
            </a:r>
            <a:r>
              <a:rPr lang="en-US" altLang="zh-CN" sz="800" i="1" dirty="0" err="1">
                <a:solidFill>
                  <a:srgbClr val="0070C0"/>
                </a:solidFill>
              </a:rPr>
              <a:t>WhatLinkIs</a:t>
            </a:r>
            <a:endParaRPr lang="en-US" altLang="zh-CN" sz="800" i="1" dirty="0">
              <a:solidFill>
                <a:srgbClr val="0070C0"/>
              </a:solidFill>
            </a:endParaRPr>
          </a:p>
        </p:txBody>
      </p:sp>
      <p:pic>
        <p:nvPicPr>
          <p:cNvPr id="6" name="图片 5"/>
          <p:cNvPicPr>
            <a:picLocks noChangeAspect="1"/>
          </p:cNvPicPr>
          <p:nvPr/>
        </p:nvPicPr>
        <p:blipFill>
          <a:blip r:embed="rId2"/>
          <a:stretch>
            <a:fillRect/>
          </a:stretch>
        </p:blipFill>
        <p:spPr>
          <a:xfrm>
            <a:off x="1610720" y="2529144"/>
            <a:ext cx="7679929" cy="3573356"/>
          </a:xfrm>
          <a:prstGeom prst="rect">
            <a:avLst/>
          </a:prstGeom>
        </p:spPr>
      </p:pic>
    </p:spTree>
    <p:extLst>
      <p:ext uri="{BB962C8B-B14F-4D97-AF65-F5344CB8AC3E}">
        <p14:creationId xmlns:p14="http://schemas.microsoft.com/office/powerpoint/2010/main" val="37666457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加载可执行目标文件</a:t>
            </a:r>
            <a:endParaRPr lang="zh-CN" altLang="en-US" dirty="0"/>
          </a:p>
        </p:txBody>
      </p:sp>
      <p:pic>
        <p:nvPicPr>
          <p:cNvPr id="4" name="内容占位符 3"/>
          <p:cNvPicPr>
            <a:picLocks noGrp="1" noChangeAspect="1"/>
          </p:cNvPicPr>
          <p:nvPr>
            <p:ph idx="1"/>
          </p:nvPr>
        </p:nvPicPr>
        <p:blipFill>
          <a:blip r:embed="rId2"/>
          <a:stretch>
            <a:fillRect/>
          </a:stretch>
        </p:blipFill>
        <p:spPr>
          <a:xfrm>
            <a:off x="947857" y="1736091"/>
            <a:ext cx="6506879" cy="2553732"/>
          </a:xfrm>
          <a:prstGeom prst="rect">
            <a:avLst/>
          </a:prstGeom>
        </p:spPr>
      </p:pic>
      <p:pic>
        <p:nvPicPr>
          <p:cNvPr id="5" name="图片 4"/>
          <p:cNvPicPr>
            <a:picLocks noChangeAspect="1"/>
          </p:cNvPicPr>
          <p:nvPr/>
        </p:nvPicPr>
        <p:blipFill>
          <a:blip r:embed="rId3"/>
          <a:stretch>
            <a:fillRect/>
          </a:stretch>
        </p:blipFill>
        <p:spPr>
          <a:xfrm>
            <a:off x="1261872" y="4476214"/>
            <a:ext cx="3715181" cy="2042469"/>
          </a:xfrm>
          <a:prstGeom prst="rect">
            <a:avLst/>
          </a:prstGeom>
        </p:spPr>
      </p:pic>
      <p:sp>
        <p:nvSpPr>
          <p:cNvPr id="6" name="文本框 5"/>
          <p:cNvSpPr txBox="1"/>
          <p:nvPr/>
        </p:nvSpPr>
        <p:spPr>
          <a:xfrm>
            <a:off x="1696994" y="6387878"/>
            <a:ext cx="2504303" cy="261610"/>
          </a:xfrm>
          <a:prstGeom prst="rect">
            <a:avLst/>
          </a:prstGeom>
          <a:noFill/>
        </p:spPr>
        <p:txBody>
          <a:bodyPr wrap="square" rtlCol="0">
            <a:spAutoFit/>
          </a:bodyPr>
          <a:lstStyle/>
          <a:p>
            <a:r>
              <a:rPr lang="zh-CN" altLang="en-US" sz="1100" dirty="0" smtClean="0"/>
              <a:t>段头部在加载时的作用</a:t>
            </a:r>
            <a:endParaRPr lang="zh-CN" altLang="en-US" sz="1100" dirty="0"/>
          </a:p>
        </p:txBody>
      </p:sp>
      <p:pic>
        <p:nvPicPr>
          <p:cNvPr id="7" name="图片 6"/>
          <p:cNvPicPr>
            <a:picLocks noChangeAspect="1"/>
          </p:cNvPicPr>
          <p:nvPr/>
        </p:nvPicPr>
        <p:blipFill>
          <a:blip r:embed="rId4"/>
          <a:stretch>
            <a:fillRect/>
          </a:stretch>
        </p:blipFill>
        <p:spPr>
          <a:xfrm>
            <a:off x="5638511" y="4152908"/>
            <a:ext cx="2733562" cy="2496580"/>
          </a:xfrm>
          <a:prstGeom prst="rect">
            <a:avLst/>
          </a:prstGeom>
        </p:spPr>
      </p:pic>
      <p:sp>
        <p:nvSpPr>
          <p:cNvPr id="8" name="文本框 7"/>
          <p:cNvSpPr txBox="1"/>
          <p:nvPr/>
        </p:nvSpPr>
        <p:spPr>
          <a:xfrm>
            <a:off x="5939481" y="6574269"/>
            <a:ext cx="2504303" cy="261610"/>
          </a:xfrm>
          <a:prstGeom prst="rect">
            <a:avLst/>
          </a:prstGeom>
          <a:noFill/>
        </p:spPr>
        <p:txBody>
          <a:bodyPr wrap="square" rtlCol="0">
            <a:spAutoFit/>
          </a:bodyPr>
          <a:lstStyle/>
          <a:p>
            <a:r>
              <a:rPr lang="zh-CN" altLang="en-US" sz="1100" dirty="0" smtClean="0"/>
              <a:t>程序执行时的内存映像</a:t>
            </a:r>
            <a:endParaRPr lang="zh-CN" altLang="en-US" sz="1100" dirty="0"/>
          </a:p>
        </p:txBody>
      </p:sp>
      <p:cxnSp>
        <p:nvCxnSpPr>
          <p:cNvPr id="10" name="直接连接符 9"/>
          <p:cNvCxnSpPr/>
          <p:nvPr/>
        </p:nvCxnSpPr>
        <p:spPr>
          <a:xfrm>
            <a:off x="2184141" y="2161987"/>
            <a:ext cx="37413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949145" y="2395394"/>
            <a:ext cx="1032893" cy="8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37485" y="2642699"/>
            <a:ext cx="4660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177866" y="2890349"/>
            <a:ext cx="50137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45599" y="3373266"/>
            <a:ext cx="219281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546307" y="4060817"/>
            <a:ext cx="33415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01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加载可执行目标文件</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61872" y="1828800"/>
            <a:ext cx="7877175" cy="619125"/>
          </a:xfrm>
          <a:prstGeom prst="rect">
            <a:avLst/>
          </a:prstGeom>
        </p:spPr>
      </p:pic>
      <p:pic>
        <p:nvPicPr>
          <p:cNvPr id="5" name="图片 4"/>
          <p:cNvPicPr>
            <a:picLocks noChangeAspect="1"/>
          </p:cNvPicPr>
          <p:nvPr/>
        </p:nvPicPr>
        <p:blipFill>
          <a:blip r:embed="rId3"/>
          <a:stretch>
            <a:fillRect/>
          </a:stretch>
        </p:blipFill>
        <p:spPr>
          <a:xfrm>
            <a:off x="1261872" y="2395378"/>
            <a:ext cx="7877175" cy="1149540"/>
          </a:xfrm>
          <a:prstGeom prst="rect">
            <a:avLst/>
          </a:prstGeom>
        </p:spPr>
      </p:pic>
      <p:pic>
        <p:nvPicPr>
          <p:cNvPr id="6" name="图片 5"/>
          <p:cNvPicPr>
            <a:picLocks noChangeAspect="1"/>
          </p:cNvPicPr>
          <p:nvPr/>
        </p:nvPicPr>
        <p:blipFill>
          <a:blip r:embed="rId4"/>
          <a:stretch>
            <a:fillRect/>
          </a:stretch>
        </p:blipFill>
        <p:spPr>
          <a:xfrm>
            <a:off x="3381915" y="3459500"/>
            <a:ext cx="3637088" cy="3269134"/>
          </a:xfrm>
          <a:prstGeom prst="rect">
            <a:avLst/>
          </a:prstGeom>
        </p:spPr>
      </p:pic>
    </p:spTree>
    <p:extLst>
      <p:ext uri="{BB962C8B-B14F-4D97-AF65-F5344CB8AC3E}">
        <p14:creationId xmlns:p14="http://schemas.microsoft.com/office/powerpoint/2010/main" val="3836622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By the way, </a:t>
            </a:r>
            <a:r>
              <a:rPr lang="zh-CN" altLang="en-US" dirty="0" smtClean="0"/>
              <a:t>进程的基本概念</a:t>
            </a:r>
            <a:endParaRPr lang="zh-CN" altLang="en-US" dirty="0"/>
          </a:p>
        </p:txBody>
      </p:sp>
      <p:sp>
        <p:nvSpPr>
          <p:cNvPr id="3" name="内容占位符 2"/>
          <p:cNvSpPr>
            <a:spLocks noGrp="1"/>
          </p:cNvSpPr>
          <p:nvPr>
            <p:ph idx="1"/>
          </p:nvPr>
        </p:nvSpPr>
        <p:spPr/>
        <p:txBody>
          <a:bodyPr>
            <a:normAutofit fontScale="85000" lnSpcReduction="20000"/>
          </a:bodyPr>
          <a:lstStyle/>
          <a:p>
            <a:pPr marL="0" indent="0">
              <a:buNone/>
            </a:pPr>
            <a:r>
              <a:rPr lang="zh-CN" altLang="en-US" dirty="0"/>
              <a:t>内核在每一个进程的地址空间中</a:t>
            </a:r>
          </a:p>
          <a:p>
            <a:pPr marL="0" indent="0">
              <a:buNone/>
            </a:pPr>
            <a:r>
              <a:rPr lang="zh-CN" altLang="en-US" dirty="0"/>
              <a:t>内核空间只有</a:t>
            </a:r>
            <a:r>
              <a:rPr lang="en-US" altLang="zh-CN" dirty="0">
                <a:solidFill>
                  <a:srgbClr val="FF0000"/>
                </a:solidFill>
              </a:rPr>
              <a:t>1</a:t>
            </a:r>
            <a:r>
              <a:rPr lang="zh-CN" altLang="en-US" dirty="0"/>
              <a:t>个，</a:t>
            </a:r>
          </a:p>
          <a:p>
            <a:pPr marL="0" indent="0">
              <a:buNone/>
            </a:pPr>
            <a:r>
              <a:rPr lang="zh-CN" altLang="en-US" dirty="0"/>
              <a:t>用户空间有</a:t>
            </a:r>
            <a:r>
              <a:rPr lang="en-US" altLang="zh-CN" dirty="0">
                <a:solidFill>
                  <a:srgbClr val="FF0000"/>
                </a:solidFill>
              </a:rPr>
              <a:t>N</a:t>
            </a:r>
            <a:r>
              <a:rPr lang="zh-CN" altLang="en-US" dirty="0"/>
              <a:t>个，</a:t>
            </a:r>
          </a:p>
          <a:p>
            <a:pPr marL="0" indent="0">
              <a:buNone/>
            </a:pPr>
            <a:r>
              <a:rPr lang="zh-CN" altLang="en-US" dirty="0">
                <a:solidFill>
                  <a:srgbClr val="FF0000"/>
                </a:solidFill>
              </a:rPr>
              <a:t>所有的进程共享同一个内核空间</a:t>
            </a:r>
          </a:p>
          <a:p>
            <a:pPr marL="0" indent="0">
              <a:buNone/>
            </a:pPr>
            <a:r>
              <a:rPr lang="zh-CN" altLang="en-US" dirty="0"/>
              <a:t>同一时刻只有一个当前用户空间</a:t>
            </a:r>
          </a:p>
          <a:p>
            <a:pPr marL="0" indent="0">
              <a:buNone/>
            </a:pPr>
            <a:r>
              <a:rPr lang="zh-CN" altLang="en-US" dirty="0"/>
              <a:t>非当前用户空间的地址未映射，无法访问</a:t>
            </a:r>
          </a:p>
          <a:p>
            <a:pPr marL="0" indent="0">
              <a:buNone/>
            </a:pPr>
            <a:r>
              <a:rPr lang="zh-CN" altLang="en-US" dirty="0"/>
              <a:t>内核空间的特权级为</a:t>
            </a:r>
            <a:r>
              <a:rPr lang="en-US" altLang="zh-CN" dirty="0"/>
              <a:t>0</a:t>
            </a:r>
            <a:r>
              <a:rPr lang="zh-CN" altLang="en-US" dirty="0"/>
              <a:t>，可以访问当前用户空间</a:t>
            </a:r>
          </a:p>
          <a:p>
            <a:pPr marL="0" indent="0">
              <a:buNone/>
            </a:pPr>
            <a:r>
              <a:rPr lang="zh-CN" altLang="en-US" dirty="0"/>
              <a:t>用户空间特权级为</a:t>
            </a:r>
            <a:r>
              <a:rPr lang="en-US" altLang="zh-CN" dirty="0"/>
              <a:t>3</a:t>
            </a:r>
            <a:r>
              <a:rPr lang="zh-CN" altLang="en-US" dirty="0"/>
              <a:t>，不能访问内核空间</a:t>
            </a:r>
          </a:p>
          <a:p>
            <a:pPr marL="0" indent="0">
              <a:buNone/>
            </a:pPr>
            <a:r>
              <a:rPr lang="zh-CN" altLang="en-US" dirty="0"/>
              <a:t>只能通过</a:t>
            </a:r>
            <a:r>
              <a:rPr lang="en-US" altLang="zh-CN" dirty="0" err="1"/>
              <a:t>syscall</a:t>
            </a:r>
            <a:r>
              <a:rPr lang="zh-CN" altLang="en-US" dirty="0"/>
              <a:t>机制调用内核的</a:t>
            </a:r>
            <a:r>
              <a:rPr lang="zh-CN" altLang="en-US" dirty="0" smtClean="0"/>
              <a:t>函数</a:t>
            </a:r>
            <a:endParaRPr lang="zh-CN" altLang="en-US" dirty="0"/>
          </a:p>
          <a:p>
            <a:pPr marL="0" indent="0">
              <a:buNone/>
            </a:pPr>
            <a:r>
              <a:rPr lang="zh-CN" altLang="en-US" dirty="0"/>
              <a:t>为什么</a:t>
            </a:r>
            <a:r>
              <a:rPr lang="zh-CN" altLang="en-US" dirty="0">
                <a:solidFill>
                  <a:srgbClr val="FF0000"/>
                </a:solidFill>
              </a:rPr>
              <a:t>要</a:t>
            </a:r>
            <a:r>
              <a:rPr lang="zh-CN" altLang="en-US" dirty="0"/>
              <a:t>进程间通信：因为进程有隔离</a:t>
            </a:r>
          </a:p>
          <a:p>
            <a:pPr marL="0" indent="0">
              <a:buNone/>
            </a:pPr>
            <a:r>
              <a:rPr lang="zh-CN" altLang="en-US" dirty="0"/>
              <a:t>为什么</a:t>
            </a:r>
            <a:r>
              <a:rPr lang="zh-CN" altLang="en-US" dirty="0">
                <a:solidFill>
                  <a:srgbClr val="FF0000"/>
                </a:solidFill>
              </a:rPr>
              <a:t>能</a:t>
            </a:r>
            <a:r>
              <a:rPr lang="zh-CN" altLang="en-US" dirty="0"/>
              <a:t>进程间通信：因为内核是共享的</a:t>
            </a:r>
          </a:p>
        </p:txBody>
      </p:sp>
      <p:pic>
        <p:nvPicPr>
          <p:cNvPr id="4" name="图片 3"/>
          <p:cNvPicPr>
            <a:picLocks noChangeAspect="1"/>
          </p:cNvPicPr>
          <p:nvPr/>
        </p:nvPicPr>
        <p:blipFill>
          <a:blip r:embed="rId2"/>
          <a:stretch>
            <a:fillRect/>
          </a:stretch>
        </p:blipFill>
        <p:spPr>
          <a:xfrm>
            <a:off x="6366116" y="1691322"/>
            <a:ext cx="4479929" cy="4127370"/>
          </a:xfrm>
          <a:prstGeom prst="rect">
            <a:avLst/>
          </a:prstGeom>
        </p:spPr>
      </p:pic>
      <p:sp>
        <p:nvSpPr>
          <p:cNvPr id="6" name="矩形 5"/>
          <p:cNvSpPr/>
          <p:nvPr/>
        </p:nvSpPr>
        <p:spPr>
          <a:xfrm>
            <a:off x="8126655" y="3339508"/>
            <a:ext cx="958850" cy="830997"/>
          </a:xfrm>
          <a:prstGeom prst="rect">
            <a:avLst/>
          </a:prstGeom>
        </p:spPr>
        <p:txBody>
          <a:bodyPr wrap="square">
            <a:spAutoFit/>
          </a:bodyPr>
          <a:lstStyle/>
          <a:p>
            <a:r>
              <a:rPr lang="zh-CN" altLang="en-US" sz="1600" dirty="0"/>
              <a:t>内核</a:t>
            </a:r>
          </a:p>
          <a:p>
            <a:r>
              <a:rPr lang="zh-CN" altLang="en-US" sz="1600" dirty="0"/>
              <a:t>3-4G</a:t>
            </a:r>
          </a:p>
          <a:p>
            <a:r>
              <a:rPr lang="zh-CN" altLang="en-US" sz="1600" dirty="0"/>
              <a:t>特权级0</a:t>
            </a:r>
          </a:p>
        </p:txBody>
      </p:sp>
      <p:sp>
        <p:nvSpPr>
          <p:cNvPr id="7" name="文本框 6"/>
          <p:cNvSpPr txBox="1"/>
          <p:nvPr/>
        </p:nvSpPr>
        <p:spPr>
          <a:xfrm>
            <a:off x="7734169" y="5814749"/>
            <a:ext cx="2110740" cy="338554"/>
          </a:xfrm>
          <a:prstGeom prst="rect">
            <a:avLst/>
          </a:prstGeom>
          <a:noFill/>
        </p:spPr>
        <p:txBody>
          <a:bodyPr wrap="square" rtlCol="0">
            <a:spAutoFit/>
          </a:bodyPr>
          <a:lstStyle/>
          <a:p>
            <a:r>
              <a:rPr lang="en-US" altLang="zh-CN" sz="1600" dirty="0" smtClean="0"/>
              <a:t>x86 32</a:t>
            </a:r>
            <a:r>
              <a:rPr lang="zh-CN" altLang="en-US" sz="1600" dirty="0" smtClean="0"/>
              <a:t>的进程空间</a:t>
            </a:r>
            <a:endParaRPr lang="zh-CN" altLang="en-US" sz="1600" dirty="0"/>
          </a:p>
        </p:txBody>
      </p:sp>
    </p:spTree>
    <p:extLst>
      <p:ext uri="{BB962C8B-B14F-4D97-AF65-F5344CB8AC3E}">
        <p14:creationId xmlns:p14="http://schemas.microsoft.com/office/powerpoint/2010/main" val="30687481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动态库</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25695134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静态库的缺点</a:t>
            </a:r>
            <a:endParaRPr lang="zh-CN" altLang="en-US" dirty="0"/>
          </a:p>
        </p:txBody>
      </p:sp>
      <p:sp>
        <p:nvSpPr>
          <p:cNvPr id="3" name="内容占位符 2"/>
          <p:cNvSpPr>
            <a:spLocks noGrp="1"/>
          </p:cNvSpPr>
          <p:nvPr>
            <p:ph idx="1"/>
          </p:nvPr>
        </p:nvSpPr>
        <p:spPr/>
        <p:txBody>
          <a:bodyPr/>
          <a:lstStyle/>
          <a:p>
            <a:r>
              <a:rPr lang="zh-CN" altLang="en-US" dirty="0" smtClean="0"/>
              <a:t>静态库需要定期维护和更新</a:t>
            </a:r>
            <a:r>
              <a:rPr lang="en-US" altLang="zh-CN" dirty="0"/>
              <a:t/>
            </a:r>
            <a:br>
              <a:rPr lang="en-US" altLang="zh-CN" dirty="0"/>
            </a:br>
            <a:r>
              <a:rPr lang="en-US" altLang="zh-CN" dirty="0"/>
              <a:t> </a:t>
            </a:r>
            <a:r>
              <a:rPr lang="en-US" altLang="zh-CN" dirty="0" smtClean="0"/>
              <a:t> </a:t>
            </a:r>
            <a:r>
              <a:rPr lang="zh-CN" altLang="en-US" sz="1600" dirty="0" smtClean="0">
                <a:solidFill>
                  <a:schemeClr val="tx1"/>
                </a:solidFill>
              </a:rPr>
              <a:t>要通过某种途径了解到使用的静态库有更新</a:t>
            </a:r>
            <a:r>
              <a:rPr lang="en-US" altLang="zh-CN" sz="1600" dirty="0" smtClean="0">
                <a:solidFill>
                  <a:schemeClr val="tx1"/>
                </a:solidFill>
              </a:rPr>
              <a:t/>
            </a:r>
            <a:br>
              <a:rPr lang="en-US" altLang="zh-CN" sz="1600" dirty="0" smtClean="0">
                <a:solidFill>
                  <a:schemeClr val="tx1"/>
                </a:solidFill>
              </a:rPr>
            </a:br>
            <a:r>
              <a:rPr lang="en-US" altLang="zh-CN" sz="1600" dirty="0" smtClean="0">
                <a:solidFill>
                  <a:schemeClr val="tx1"/>
                </a:solidFill>
              </a:rPr>
              <a:t>  </a:t>
            </a:r>
            <a:r>
              <a:rPr lang="zh-CN" altLang="en-US" sz="1600" dirty="0" smtClean="0">
                <a:solidFill>
                  <a:schemeClr val="tx1"/>
                </a:solidFill>
              </a:rPr>
              <a:t>要将程序与静态库重新链接，生成新的可执行程序</a:t>
            </a:r>
            <a:endParaRPr lang="en-US" altLang="zh-CN" sz="1600" dirty="0" smtClean="0">
              <a:solidFill>
                <a:schemeClr val="tx1"/>
              </a:solidFill>
            </a:endParaRPr>
          </a:p>
          <a:p>
            <a:pPr marL="0" indent="0">
              <a:buNone/>
            </a:pPr>
            <a:endParaRPr lang="en-US" altLang="zh-CN" dirty="0"/>
          </a:p>
          <a:p>
            <a:r>
              <a:rPr lang="zh-CN" altLang="en-US" dirty="0" smtClean="0"/>
              <a:t>浪费磁盘资源和内存资源</a:t>
            </a:r>
            <a:r>
              <a:rPr lang="en-US" altLang="zh-CN" dirty="0"/>
              <a:t/>
            </a:r>
            <a:br>
              <a:rPr lang="en-US" altLang="zh-CN" dirty="0"/>
            </a:br>
            <a:r>
              <a:rPr lang="zh-CN" altLang="en-US" sz="1600" dirty="0" smtClean="0">
                <a:solidFill>
                  <a:schemeClr val="tx1"/>
                </a:solidFill>
              </a:rPr>
              <a:t>很多</a:t>
            </a:r>
            <a:r>
              <a:rPr lang="en-US" altLang="zh-CN" sz="1600" dirty="0" smtClean="0">
                <a:solidFill>
                  <a:schemeClr val="tx1"/>
                </a:solidFill>
              </a:rPr>
              <a:t>C</a:t>
            </a:r>
            <a:r>
              <a:rPr lang="zh-CN" altLang="en-US" sz="1600" dirty="0">
                <a:solidFill>
                  <a:schemeClr val="tx1"/>
                </a:solidFill>
              </a:rPr>
              <a:t>程序</a:t>
            </a:r>
            <a:r>
              <a:rPr lang="zh-CN" altLang="en-US" sz="1600" dirty="0" smtClean="0">
                <a:solidFill>
                  <a:schemeClr val="tx1"/>
                </a:solidFill>
              </a:rPr>
              <a:t>使用了</a:t>
            </a:r>
            <a:r>
              <a:rPr lang="zh-CN" altLang="en-US" sz="1600" dirty="0">
                <a:solidFill>
                  <a:schemeClr val="tx1"/>
                </a:solidFill>
              </a:rPr>
              <a:t>标准</a:t>
            </a:r>
            <a:r>
              <a:rPr lang="en-US" altLang="zh-CN" sz="1600" dirty="0" smtClean="0">
                <a:solidFill>
                  <a:schemeClr val="tx1"/>
                </a:solidFill>
              </a:rPr>
              <a:t>I/O</a:t>
            </a:r>
            <a:r>
              <a:rPr lang="zh-CN" altLang="en-US" sz="1600" dirty="0" smtClean="0">
                <a:solidFill>
                  <a:schemeClr val="tx1"/>
                </a:solidFill>
              </a:rPr>
              <a:t>函数，如</a:t>
            </a:r>
            <a:r>
              <a:rPr lang="en-US" altLang="zh-CN" sz="1600" dirty="0" err="1" smtClean="0">
                <a:solidFill>
                  <a:schemeClr val="tx1"/>
                </a:solidFill>
              </a:rPr>
              <a:t>printf,scanf</a:t>
            </a:r>
            <a:r>
              <a:rPr lang="zh-CN" altLang="en-US" sz="1600" dirty="0" smtClean="0">
                <a:solidFill>
                  <a:schemeClr val="tx1"/>
                </a:solidFill>
              </a:rPr>
              <a:t>。在运行时都会将函数的代码复制到运行进程的</a:t>
            </a:r>
            <a:r>
              <a:rPr lang="en-US" altLang="zh-CN" sz="1600" dirty="0" smtClean="0">
                <a:solidFill>
                  <a:schemeClr val="tx1"/>
                </a:solidFill>
              </a:rPr>
              <a:t>.text</a:t>
            </a:r>
            <a:r>
              <a:rPr lang="zh-CN" altLang="en-US" sz="1600" dirty="0">
                <a:solidFill>
                  <a:schemeClr val="tx1"/>
                </a:solidFill>
              </a:rPr>
              <a:t>节</a:t>
            </a:r>
            <a:r>
              <a:rPr lang="zh-CN" altLang="en-US" sz="1600" dirty="0" smtClean="0">
                <a:solidFill>
                  <a:schemeClr val="tx1"/>
                </a:solidFill>
              </a:rPr>
              <a:t>，而使用标准</a:t>
            </a:r>
            <a:r>
              <a:rPr lang="en-US" altLang="zh-CN" sz="1600" dirty="0" smtClean="0">
                <a:solidFill>
                  <a:schemeClr val="tx1"/>
                </a:solidFill>
              </a:rPr>
              <a:t>I/O</a:t>
            </a:r>
            <a:r>
              <a:rPr lang="zh-CN" altLang="en-US" sz="1600" dirty="0" smtClean="0">
                <a:solidFill>
                  <a:schemeClr val="tx1"/>
                </a:solidFill>
              </a:rPr>
              <a:t>函数的</a:t>
            </a:r>
            <a:r>
              <a:rPr lang="en-US" altLang="zh-CN" sz="1600" dirty="0" smtClean="0">
                <a:solidFill>
                  <a:schemeClr val="tx1"/>
                </a:solidFill>
              </a:rPr>
              <a:t>C</a:t>
            </a:r>
            <a:r>
              <a:rPr lang="zh-CN" altLang="en-US" sz="1600" dirty="0" smtClean="0">
                <a:solidFill>
                  <a:schemeClr val="tx1"/>
                </a:solidFill>
              </a:rPr>
              <a:t>程序数不胜数，这是对内存资源极大的浪费</a:t>
            </a:r>
            <a:endParaRPr lang="en-US" altLang="zh-CN" sz="1600" dirty="0" smtClean="0">
              <a:solidFill>
                <a:schemeClr val="tx1"/>
              </a:solidFill>
            </a:endParaRPr>
          </a:p>
          <a:p>
            <a:pPr marL="0" indent="0">
              <a:buNone/>
            </a:pPr>
            <a:endParaRPr lang="en-US" altLang="zh-CN" dirty="0"/>
          </a:p>
          <a:p>
            <a:pPr marL="0" indent="0">
              <a:buNone/>
            </a:pPr>
            <a:r>
              <a:rPr lang="zh-CN" altLang="en-US" dirty="0"/>
              <a:t>动态</a:t>
            </a:r>
            <a:r>
              <a:rPr lang="zh-CN" altLang="en-US" dirty="0" smtClean="0"/>
              <a:t>库为了</a:t>
            </a:r>
            <a:r>
              <a:rPr lang="zh-CN" altLang="en-US" dirty="0"/>
              <a:t>解决静态库的缺点而产生的新产物</a:t>
            </a:r>
            <a:endParaRPr lang="en-US" altLang="zh-CN" dirty="0"/>
          </a:p>
          <a:p>
            <a:pPr marL="0" indent="0">
              <a:buNone/>
            </a:pPr>
            <a:endParaRPr lang="zh-CN" altLang="en-US" dirty="0"/>
          </a:p>
        </p:txBody>
      </p:sp>
    </p:spTree>
    <p:extLst>
      <p:ext uri="{BB962C8B-B14F-4D97-AF65-F5344CB8AC3E}">
        <p14:creationId xmlns:p14="http://schemas.microsoft.com/office/powerpoint/2010/main" val="14199939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创建方法</a:t>
            </a:r>
            <a:endParaRPr lang="zh-CN" altLang="en-US" dirty="0"/>
          </a:p>
        </p:txBody>
      </p:sp>
      <p:sp>
        <p:nvSpPr>
          <p:cNvPr id="3" name="内容占位符 2"/>
          <p:cNvSpPr>
            <a:spLocks noGrp="1"/>
          </p:cNvSpPr>
          <p:nvPr>
            <p:ph idx="1"/>
          </p:nvPr>
        </p:nvSpPr>
        <p:spPr/>
        <p:txBody>
          <a:bodyPr>
            <a:normAutofit/>
          </a:bodyPr>
          <a:lstStyle/>
          <a:p>
            <a:r>
              <a:rPr lang="en-US" altLang="zh-CN" dirty="0" err="1"/>
              <a:t>gcc</a:t>
            </a:r>
            <a:r>
              <a:rPr lang="en-US" altLang="zh-CN" dirty="0"/>
              <a:t> -shared -</a:t>
            </a:r>
            <a:r>
              <a:rPr lang="en-US" altLang="zh-CN" dirty="0" err="1"/>
              <a:t>fpic</a:t>
            </a:r>
            <a:r>
              <a:rPr lang="en-US" altLang="zh-CN" dirty="0"/>
              <a:t> -o libshow.so </a:t>
            </a:r>
            <a:r>
              <a:rPr lang="en-US" altLang="zh-CN" dirty="0" err="1" smtClean="0"/>
              <a:t>show.c</a:t>
            </a:r>
            <a:r>
              <a:rPr lang="en-US" altLang="zh-CN" dirty="0" smtClean="0"/>
              <a:t/>
            </a:r>
            <a:br>
              <a:rPr lang="en-US" altLang="zh-CN" dirty="0" smtClean="0"/>
            </a:br>
            <a:r>
              <a:rPr lang="zh-CN" altLang="en-US" dirty="0" smtClean="0"/>
              <a:t>生成位置无关的动态库</a:t>
            </a:r>
            <a:endParaRPr lang="en-US" altLang="zh-CN" dirty="0"/>
          </a:p>
          <a:p>
            <a:r>
              <a:rPr lang="en-US" altLang="zh-CN" dirty="0" err="1" smtClean="0"/>
              <a:t>gcc</a:t>
            </a:r>
            <a:r>
              <a:rPr lang="en-US" altLang="zh-CN" dirty="0" smtClean="0"/>
              <a:t> </a:t>
            </a:r>
            <a:r>
              <a:rPr lang="en-US" altLang="zh-CN" dirty="0"/>
              <a:t>-o main </a:t>
            </a:r>
            <a:r>
              <a:rPr lang="en-US" altLang="zh-CN" dirty="0" err="1"/>
              <a:t>main.c</a:t>
            </a:r>
            <a:r>
              <a:rPr lang="en-US" altLang="zh-CN" dirty="0"/>
              <a:t> ./</a:t>
            </a:r>
            <a:r>
              <a:rPr lang="en-US" altLang="zh-CN" dirty="0" smtClean="0"/>
              <a:t>libshow.so</a:t>
            </a:r>
            <a:br>
              <a:rPr lang="en-US" altLang="zh-CN" dirty="0" smtClean="0"/>
            </a:br>
            <a:r>
              <a:rPr lang="zh-CN" altLang="en-US" dirty="0" smtClean="0"/>
              <a:t>生成可执行目标文件</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sz="1050" dirty="0">
              <a:solidFill>
                <a:srgbClr val="0070C0"/>
              </a:solidFill>
            </a:endParaRPr>
          </a:p>
          <a:p>
            <a:pPr marL="0" indent="0">
              <a:buNone/>
            </a:pPr>
            <a:r>
              <a:rPr lang="en-US" altLang="zh-CN" sz="1050" dirty="0">
                <a:solidFill>
                  <a:srgbClr val="0070C0"/>
                </a:solidFill>
              </a:rPr>
              <a:t>/home/</a:t>
            </a:r>
            <a:r>
              <a:rPr lang="en-US" altLang="zh-CN" sz="1050" dirty="0" err="1">
                <a:solidFill>
                  <a:srgbClr val="0070C0"/>
                </a:solidFill>
              </a:rPr>
              <a:t>jh</a:t>
            </a:r>
            <a:r>
              <a:rPr lang="en-US" altLang="zh-CN" sz="1050" dirty="0">
                <a:solidFill>
                  <a:srgbClr val="0070C0"/>
                </a:solidFill>
              </a:rPr>
              <a:t>/</a:t>
            </a:r>
            <a:r>
              <a:rPr lang="en-US" altLang="zh-CN" sz="1050" dirty="0" err="1">
                <a:solidFill>
                  <a:srgbClr val="0070C0"/>
                </a:solidFill>
              </a:rPr>
              <a:t>LinuxOpenNote</a:t>
            </a:r>
            <a:r>
              <a:rPr lang="en-US" altLang="zh-CN" sz="1050" dirty="0">
                <a:solidFill>
                  <a:srgbClr val="0070C0"/>
                </a:solidFill>
              </a:rPr>
              <a:t>/</a:t>
            </a:r>
            <a:r>
              <a:rPr lang="en-US" altLang="zh-CN" sz="1050" dirty="0" err="1">
                <a:solidFill>
                  <a:srgbClr val="0070C0"/>
                </a:solidFill>
              </a:rPr>
              <a:t>ComputerSystem</a:t>
            </a:r>
            <a:r>
              <a:rPr lang="en-US" altLang="zh-CN" sz="1050" dirty="0">
                <a:solidFill>
                  <a:srgbClr val="0070C0"/>
                </a:solidFill>
              </a:rPr>
              <a:t>/chapter_7/</a:t>
            </a:r>
            <a:r>
              <a:rPr lang="en-US" altLang="zh-CN" sz="1050" dirty="0" err="1">
                <a:solidFill>
                  <a:srgbClr val="0070C0"/>
                </a:solidFill>
              </a:rPr>
              <a:t>work_shop</a:t>
            </a:r>
            <a:r>
              <a:rPr lang="en-US" altLang="zh-CN" sz="1050" dirty="0">
                <a:solidFill>
                  <a:srgbClr val="0070C0"/>
                </a:solidFill>
              </a:rPr>
              <a:t>/routine/</a:t>
            </a:r>
            <a:r>
              <a:rPr lang="en-US" altLang="zh-CN" sz="1050" dirty="0" err="1">
                <a:solidFill>
                  <a:srgbClr val="0070C0"/>
                </a:solidFill>
              </a:rPr>
              <a:t>ShareLib</a:t>
            </a:r>
            <a:r>
              <a:rPr lang="en-US" altLang="zh-CN" sz="1050" dirty="0">
                <a:solidFill>
                  <a:srgbClr val="0070C0"/>
                </a:solidFill>
              </a:rPr>
              <a:t>/</a:t>
            </a:r>
            <a:r>
              <a:rPr lang="en-US" altLang="zh-CN" sz="1050" dirty="0" err="1">
                <a:solidFill>
                  <a:srgbClr val="0070C0"/>
                </a:solidFill>
              </a:rPr>
              <a:t>linkTime</a:t>
            </a:r>
            <a:endParaRPr lang="en-US" altLang="zh-CN" sz="1050" dirty="0">
              <a:solidFill>
                <a:srgbClr val="0070C0"/>
              </a:solidFill>
            </a:endParaRPr>
          </a:p>
          <a:p>
            <a:endParaRPr lang="zh-CN" altLang="en-US" dirty="0"/>
          </a:p>
        </p:txBody>
      </p:sp>
    </p:spTree>
    <p:extLst>
      <p:ext uri="{BB962C8B-B14F-4D97-AF65-F5344CB8AC3E}">
        <p14:creationId xmlns:p14="http://schemas.microsoft.com/office/powerpoint/2010/main" val="35129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基本概念</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61872" y="1828800"/>
            <a:ext cx="7962900" cy="1438275"/>
          </a:xfrm>
          <a:prstGeom prst="rect">
            <a:avLst/>
          </a:prstGeom>
        </p:spPr>
      </p:pic>
      <p:cxnSp>
        <p:nvCxnSpPr>
          <p:cNvPr id="6" name="直接连接符 5"/>
          <p:cNvCxnSpPr/>
          <p:nvPr/>
        </p:nvCxnSpPr>
        <p:spPr>
          <a:xfrm>
            <a:off x="7891849" y="2067697"/>
            <a:ext cx="1332923" cy="82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98139" y="2426042"/>
            <a:ext cx="7845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5210" y="2669058"/>
            <a:ext cx="7845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98138" y="2940907"/>
            <a:ext cx="14450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788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共享方式</a:t>
            </a:r>
            <a:endParaRPr lang="zh-CN" altLang="en-US" dirty="0"/>
          </a:p>
        </p:txBody>
      </p:sp>
      <p:sp>
        <p:nvSpPr>
          <p:cNvPr id="3" name="内容占位符 2"/>
          <p:cNvSpPr>
            <a:spLocks noGrp="1"/>
          </p:cNvSpPr>
          <p:nvPr>
            <p:ph idx="1"/>
          </p:nvPr>
        </p:nvSpPr>
        <p:spPr/>
        <p:txBody>
          <a:bodyPr/>
          <a:lstStyle/>
          <a:p>
            <a:r>
              <a:rPr lang="zh-CN" altLang="en-US" dirty="0" smtClean="0"/>
              <a:t>磁盘中</a:t>
            </a:r>
            <a:r>
              <a:rPr lang="en-US" altLang="zh-CN" dirty="0"/>
              <a:t/>
            </a:r>
            <a:br>
              <a:rPr lang="en-US" altLang="zh-CN" dirty="0"/>
            </a:br>
            <a:r>
              <a:rPr lang="en-US" altLang="zh-CN" dirty="0"/>
              <a:t> </a:t>
            </a:r>
            <a:r>
              <a:rPr lang="en-US" altLang="zh-CN" dirty="0" smtClean="0"/>
              <a:t>   </a:t>
            </a:r>
            <a:r>
              <a:rPr lang="zh-CN" altLang="en-US" sz="1600" dirty="0" smtClean="0">
                <a:solidFill>
                  <a:schemeClr val="tx1"/>
                </a:solidFill>
              </a:rPr>
              <a:t>文件系统中，一个库只有一个</a:t>
            </a:r>
            <a:r>
              <a:rPr lang="en-US" altLang="zh-CN" sz="1600" dirty="0" smtClean="0">
                <a:solidFill>
                  <a:schemeClr val="tx1"/>
                </a:solidFill>
              </a:rPr>
              <a:t>.so</a:t>
            </a:r>
            <a:r>
              <a:rPr lang="zh-CN" altLang="en-US" sz="1600" dirty="0" smtClean="0">
                <a:solidFill>
                  <a:schemeClr val="tx1"/>
                </a:solidFill>
              </a:rPr>
              <a:t>文件。所有引用该库的可执行文件共享这个</a:t>
            </a:r>
            <a:r>
              <a:rPr lang="en-US" altLang="zh-CN" sz="1600" dirty="0" smtClean="0">
                <a:solidFill>
                  <a:schemeClr val="tx1"/>
                </a:solidFill>
              </a:rPr>
              <a:t>.so</a:t>
            </a:r>
            <a:r>
              <a:rPr lang="zh-CN" altLang="en-US" sz="1600" dirty="0" smtClean="0">
                <a:solidFill>
                  <a:schemeClr val="tx1"/>
                </a:solidFill>
              </a:rPr>
              <a:t>文件，而不是像引用静态库那样，将被引用的内容复制并嵌入到可执行文件中。</a:t>
            </a:r>
            <a:endParaRPr lang="en-US" altLang="zh-CN" dirty="0" smtClean="0">
              <a:solidFill>
                <a:schemeClr val="tx1"/>
              </a:solidFill>
            </a:endParaRPr>
          </a:p>
          <a:p>
            <a:r>
              <a:rPr lang="zh-CN" altLang="en-US" dirty="0" smtClean="0"/>
              <a:t>内存中</a:t>
            </a:r>
            <a:r>
              <a:rPr lang="en-US" altLang="zh-CN" dirty="0" smtClean="0"/>
              <a:t/>
            </a:r>
            <a:br>
              <a:rPr lang="en-US" altLang="zh-CN" dirty="0" smtClean="0"/>
            </a:br>
            <a:r>
              <a:rPr lang="en-US" altLang="zh-CN" dirty="0"/>
              <a:t> </a:t>
            </a:r>
            <a:r>
              <a:rPr lang="en-US" altLang="zh-CN" dirty="0" smtClean="0"/>
              <a:t>   </a:t>
            </a:r>
            <a:r>
              <a:rPr lang="zh-CN" altLang="en-US" sz="1600" dirty="0" smtClean="0">
                <a:solidFill>
                  <a:schemeClr val="tx1"/>
                </a:solidFill>
              </a:rPr>
              <a:t>得益于虚拟内存，一个共享库的</a:t>
            </a:r>
            <a:r>
              <a:rPr lang="en-US" altLang="zh-CN" sz="1600" dirty="0" smtClean="0">
                <a:solidFill>
                  <a:schemeClr val="tx1"/>
                </a:solidFill>
              </a:rPr>
              <a:t>.text</a:t>
            </a:r>
            <a:r>
              <a:rPr lang="zh-CN" altLang="en-US" sz="1600" dirty="0" smtClean="0">
                <a:solidFill>
                  <a:schemeClr val="tx1"/>
                </a:solidFill>
              </a:rPr>
              <a:t>节的一个副本可以被不同的正在运行的进程共享</a:t>
            </a:r>
            <a:endParaRPr lang="en-US" altLang="zh-CN" sz="1600" dirty="0" smtClean="0">
              <a:solidFill>
                <a:schemeClr val="tx1"/>
              </a:solidFill>
            </a:endParaRPr>
          </a:p>
        </p:txBody>
      </p:sp>
    </p:spTree>
    <p:extLst>
      <p:ext uri="{BB962C8B-B14F-4D97-AF65-F5344CB8AC3E}">
        <p14:creationId xmlns:p14="http://schemas.microsoft.com/office/powerpoint/2010/main" val="682923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加载时链接的工作机理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1600" dirty="0" smtClean="0"/>
              <a:t>当通过下列命令创建可执行文件并执行</a:t>
            </a:r>
            <a:r>
              <a:rPr lang="en-US" altLang="zh-CN" sz="1600" dirty="0" smtClean="0"/>
              <a:t/>
            </a:r>
            <a:br>
              <a:rPr lang="en-US" altLang="zh-CN" sz="1600" dirty="0" smtClean="0"/>
            </a:br>
            <a:r>
              <a:rPr lang="en-US" altLang="zh-CN" sz="1600" dirty="0"/>
              <a:t>	</a:t>
            </a:r>
            <a:r>
              <a:rPr lang="en-US" altLang="zh-CN" sz="1600" dirty="0" err="1" smtClean="0">
                <a:solidFill>
                  <a:schemeClr val="tx1"/>
                </a:solidFill>
              </a:rPr>
              <a:t>gcc</a:t>
            </a:r>
            <a:r>
              <a:rPr lang="en-US" altLang="zh-CN" sz="1600" dirty="0" smtClean="0">
                <a:solidFill>
                  <a:schemeClr val="tx1"/>
                </a:solidFill>
              </a:rPr>
              <a:t> –o prog21 main2.c </a:t>
            </a:r>
            <a:r>
              <a:rPr lang="en-US" altLang="zh-CN" sz="1600" dirty="0" smtClean="0">
                <a:solidFill>
                  <a:schemeClr val="tx1"/>
                </a:solidFill>
              </a:rPr>
              <a:t>./</a:t>
            </a:r>
            <a:r>
              <a:rPr lang="en-US" altLang="zh-CN" sz="1600" dirty="0" smtClean="0">
                <a:solidFill>
                  <a:schemeClr val="tx1"/>
                </a:solidFill>
              </a:rPr>
              <a:t>libvector.so</a:t>
            </a:r>
            <a:r>
              <a:rPr lang="en-US" altLang="zh-CN" sz="1200" dirty="0">
                <a:solidFill>
                  <a:schemeClr val="tx1"/>
                </a:solidFill>
              </a:rPr>
              <a:t/>
            </a:r>
            <a:br>
              <a:rPr lang="en-US" altLang="zh-CN" sz="1200" dirty="0">
                <a:solidFill>
                  <a:schemeClr val="tx1"/>
                </a:solidFill>
              </a:rPr>
            </a:br>
            <a:r>
              <a:rPr lang="en-US" altLang="zh-CN" sz="1200" dirty="0">
                <a:solidFill>
                  <a:schemeClr val="tx1"/>
                </a:solidFill>
              </a:rPr>
              <a:t> </a:t>
            </a:r>
            <a:r>
              <a:rPr lang="en-US" altLang="zh-CN" sz="1200" dirty="0" smtClean="0">
                <a:solidFill>
                  <a:schemeClr val="tx1"/>
                </a:solidFill>
              </a:rPr>
              <a:t>   </a:t>
            </a:r>
          </a:p>
          <a:p>
            <a:r>
              <a:rPr lang="zh-CN" altLang="en-US" sz="1600" dirty="0" smtClean="0"/>
              <a:t>首先执行静态</a:t>
            </a:r>
            <a:r>
              <a:rPr lang="zh-CN" altLang="en-US" sz="1600" dirty="0"/>
              <a:t>链接工作</a:t>
            </a:r>
            <a:r>
              <a:rPr lang="zh-CN" altLang="en-US" sz="1600" dirty="0" smtClean="0"/>
              <a:t>，复制一些重定位和符号表信息，</a:t>
            </a:r>
            <a:r>
              <a:rPr lang="en-US" altLang="zh-CN" sz="1600" dirty="0" smtClean="0"/>
              <a:t/>
            </a:r>
            <a:br>
              <a:rPr lang="en-US" altLang="zh-CN" sz="1600" dirty="0" smtClean="0"/>
            </a:br>
            <a:r>
              <a:rPr lang="zh-CN" altLang="en-US" sz="1600" dirty="0" smtClean="0"/>
              <a:t>使得运行时可以解析对</a:t>
            </a:r>
            <a:r>
              <a:rPr lang="en-US" altLang="zh-CN" sz="1600" dirty="0" smtClean="0"/>
              <a:t>libvector.so</a:t>
            </a:r>
            <a:r>
              <a:rPr lang="zh-CN" altLang="en-US" sz="1600" dirty="0"/>
              <a:t>的</a:t>
            </a:r>
            <a:r>
              <a:rPr lang="zh-CN" altLang="en-US" sz="1600" dirty="0" smtClean="0"/>
              <a:t>引用</a:t>
            </a:r>
            <a:endParaRPr lang="en-US" altLang="zh-CN" sz="1600" dirty="0" smtClean="0"/>
          </a:p>
          <a:p>
            <a:r>
              <a:rPr lang="zh-CN" altLang="en-US" sz="1600" dirty="0" smtClean="0"/>
              <a:t>生成的</a:t>
            </a:r>
            <a:r>
              <a:rPr lang="en-US" altLang="zh-CN" sz="1600" dirty="0" smtClean="0"/>
              <a:t>prog21</a:t>
            </a:r>
            <a:r>
              <a:rPr lang="zh-CN" altLang="en-US" sz="1600" dirty="0" smtClean="0"/>
              <a:t>中包含</a:t>
            </a:r>
            <a:r>
              <a:rPr lang="en-US" altLang="zh-CN" sz="1600" dirty="0" smtClean="0"/>
              <a:t>.</a:t>
            </a:r>
            <a:r>
              <a:rPr lang="en-US" altLang="zh-CN" sz="1600" dirty="0" err="1" smtClean="0"/>
              <a:t>interp</a:t>
            </a:r>
            <a:r>
              <a:rPr lang="zh-CN" altLang="en-US" sz="1600" dirty="0" smtClean="0"/>
              <a:t>节，这一节中包含动态链接器的</a:t>
            </a:r>
            <a:r>
              <a:rPr lang="en-US" altLang="zh-CN" sz="1600" dirty="0" smtClean="0"/>
              <a:t/>
            </a:r>
            <a:br>
              <a:rPr lang="en-US" altLang="zh-CN" sz="1600" dirty="0" smtClean="0"/>
            </a:br>
            <a:r>
              <a:rPr lang="zh-CN" altLang="en-US" sz="1600" dirty="0" smtClean="0"/>
              <a:t>路径名 </a:t>
            </a:r>
            <a:r>
              <a:rPr lang="en-US" altLang="zh-CN" sz="1600" dirty="0" smtClean="0"/>
              <a:t>(</a:t>
            </a:r>
            <a:r>
              <a:rPr lang="zh-CN" altLang="en-US" sz="1600" dirty="0" smtClean="0"/>
              <a:t>动态链接器本身就是一个</a:t>
            </a:r>
            <a:r>
              <a:rPr lang="en-US" altLang="zh-CN" sz="1600" dirty="0" smtClean="0"/>
              <a:t>.so)</a:t>
            </a:r>
          </a:p>
          <a:p>
            <a:r>
              <a:rPr lang="zh-CN" altLang="en-US" sz="1600" dirty="0" smtClean="0"/>
              <a:t>加载器加载并执行动态链接器</a:t>
            </a:r>
            <a:endParaRPr lang="en-US" altLang="zh-CN" sz="1600" dirty="0" smtClean="0"/>
          </a:p>
          <a:p>
            <a:r>
              <a:rPr lang="zh-CN" altLang="en-US" sz="1600" dirty="0" smtClean="0"/>
              <a:t>动态链接器执行下列重定位工作完成链接</a:t>
            </a:r>
            <a:r>
              <a:rPr lang="en-US" altLang="zh-CN" sz="1600" dirty="0"/>
              <a:t/>
            </a:r>
            <a:br>
              <a:rPr lang="en-US" altLang="zh-CN" sz="1600" dirty="0"/>
            </a:br>
            <a:r>
              <a:rPr lang="zh-CN" altLang="en-US" sz="1600" dirty="0" smtClean="0"/>
              <a:t>重定位</a:t>
            </a:r>
            <a:r>
              <a:rPr lang="en-US" altLang="zh-CN" sz="1600" dirty="0" smtClean="0"/>
              <a:t>libc.so</a:t>
            </a:r>
            <a:r>
              <a:rPr lang="zh-CN" altLang="en-US" sz="1600" dirty="0" smtClean="0"/>
              <a:t>的文本和数据到某一内存段</a:t>
            </a:r>
            <a:r>
              <a:rPr lang="en-US" altLang="zh-CN" sz="1600" dirty="0"/>
              <a:t/>
            </a:r>
            <a:br>
              <a:rPr lang="en-US" altLang="zh-CN" sz="1600" dirty="0"/>
            </a:br>
            <a:r>
              <a:rPr lang="zh-CN" altLang="en-US" sz="1600" dirty="0" smtClean="0"/>
              <a:t>重定位</a:t>
            </a:r>
            <a:r>
              <a:rPr lang="en-US" altLang="zh-CN" sz="1600" dirty="0" smtClean="0"/>
              <a:t>libvector.so</a:t>
            </a:r>
            <a:r>
              <a:rPr lang="zh-CN" altLang="en-US" sz="1600" dirty="0" smtClean="0"/>
              <a:t>的文本和数据到另一内存段</a:t>
            </a:r>
            <a:r>
              <a:rPr lang="en-US" altLang="zh-CN" sz="1600" dirty="0" smtClean="0"/>
              <a:t/>
            </a:r>
            <a:br>
              <a:rPr lang="en-US" altLang="zh-CN" sz="1600" dirty="0" smtClean="0"/>
            </a:br>
            <a:r>
              <a:rPr lang="zh-CN" altLang="en-US" sz="1600" dirty="0" smtClean="0"/>
              <a:t>重定位</a:t>
            </a:r>
            <a:r>
              <a:rPr lang="en-US" altLang="zh-CN" sz="1600" dirty="0" smtClean="0"/>
              <a:t>prog21</a:t>
            </a:r>
            <a:r>
              <a:rPr lang="zh-CN" altLang="en-US" sz="1600" dirty="0" smtClean="0"/>
              <a:t>中对</a:t>
            </a:r>
            <a:r>
              <a:rPr lang="en-US" altLang="zh-CN" sz="1600" dirty="0" err="1" smtClean="0"/>
              <a:t>libc.so,libvector.so</a:t>
            </a:r>
            <a:r>
              <a:rPr lang="zh-CN" altLang="en-US" sz="1600" dirty="0" smtClean="0"/>
              <a:t>所定义符号的引用</a:t>
            </a:r>
            <a:endParaRPr lang="en-US" altLang="zh-CN" sz="1600" dirty="0" smtClean="0"/>
          </a:p>
          <a:p>
            <a:r>
              <a:rPr lang="zh-CN" altLang="en-US" sz="1600" dirty="0" smtClean="0"/>
              <a:t>动态链接器将控制权传递给应用程序，从这时起，动态库</a:t>
            </a:r>
            <a:r>
              <a:rPr lang="en-US" altLang="zh-CN" sz="1600" dirty="0" smtClean="0"/>
              <a:t/>
            </a:r>
            <a:br>
              <a:rPr lang="en-US" altLang="zh-CN" sz="1600" dirty="0" smtClean="0"/>
            </a:br>
            <a:r>
              <a:rPr lang="zh-CN" altLang="en-US" sz="1600" dirty="0" smtClean="0"/>
              <a:t>位置固定且程序执行过程中都不会改变</a:t>
            </a:r>
            <a:endParaRPr lang="en-US" altLang="zh-CN" sz="1600" dirty="0" smtClean="0"/>
          </a:p>
        </p:txBody>
      </p:sp>
      <p:pic>
        <p:nvPicPr>
          <p:cNvPr id="5" name="图片 4"/>
          <p:cNvPicPr>
            <a:picLocks noChangeAspect="1"/>
          </p:cNvPicPr>
          <p:nvPr/>
        </p:nvPicPr>
        <p:blipFill>
          <a:blip r:embed="rId2"/>
          <a:stretch>
            <a:fillRect/>
          </a:stretch>
        </p:blipFill>
        <p:spPr>
          <a:xfrm>
            <a:off x="6954279" y="1812324"/>
            <a:ext cx="4006164" cy="4102864"/>
          </a:xfrm>
          <a:prstGeom prst="rect">
            <a:avLst/>
          </a:prstGeom>
        </p:spPr>
      </p:pic>
      <p:sp>
        <p:nvSpPr>
          <p:cNvPr id="6" name="文本框 5"/>
          <p:cNvSpPr txBox="1"/>
          <p:nvPr/>
        </p:nvSpPr>
        <p:spPr>
          <a:xfrm>
            <a:off x="9080929" y="2973858"/>
            <a:ext cx="1109277" cy="430887"/>
          </a:xfrm>
          <a:prstGeom prst="rect">
            <a:avLst/>
          </a:prstGeom>
          <a:noFill/>
        </p:spPr>
        <p:txBody>
          <a:bodyPr wrap="square" rtlCol="0">
            <a:spAutoFit/>
          </a:bodyPr>
          <a:lstStyle/>
          <a:p>
            <a:r>
              <a:rPr lang="zh-CN" altLang="en-US" sz="1100" b="1" dirty="0" smtClean="0">
                <a:solidFill>
                  <a:srgbClr val="FF0000"/>
                </a:solidFill>
              </a:rPr>
              <a:t>不复制代码节和数据节</a:t>
            </a:r>
            <a:endParaRPr lang="zh-CN" altLang="en-US" sz="1100" b="1" dirty="0">
              <a:solidFill>
                <a:srgbClr val="FF0000"/>
              </a:solidFill>
            </a:endParaRPr>
          </a:p>
        </p:txBody>
      </p:sp>
    </p:spTree>
    <p:extLst>
      <p:ext uri="{BB962C8B-B14F-4D97-AF65-F5344CB8AC3E}">
        <p14:creationId xmlns:p14="http://schemas.microsoft.com/office/powerpoint/2010/main" val="740312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位置无关代码</a:t>
            </a:r>
            <a:endParaRPr lang="zh-CN" altLang="en-US" dirty="0"/>
          </a:p>
        </p:txBody>
      </p:sp>
      <p:sp>
        <p:nvSpPr>
          <p:cNvPr id="3" name="内容占位符 2"/>
          <p:cNvSpPr>
            <a:spLocks noGrp="1"/>
          </p:cNvSpPr>
          <p:nvPr>
            <p:ph idx="1"/>
          </p:nvPr>
        </p:nvSpPr>
        <p:spPr>
          <a:xfrm>
            <a:off x="1072873" y="1716588"/>
            <a:ext cx="8595360" cy="4351337"/>
          </a:xfrm>
        </p:spPr>
        <p:txBody>
          <a:bodyPr>
            <a:noAutofit/>
          </a:bodyPr>
          <a:lstStyle/>
          <a:p>
            <a:r>
              <a:rPr lang="zh-CN" altLang="en-US" sz="1400" dirty="0" smtClean="0"/>
              <a:t>静态库编译及加载</a:t>
            </a:r>
            <a:r>
              <a:rPr lang="en-US" altLang="zh-CN" sz="1400" dirty="0" smtClean="0"/>
              <a:t/>
            </a:r>
            <a:br>
              <a:rPr lang="en-US" altLang="zh-CN" sz="1400" dirty="0" smtClean="0"/>
            </a:br>
            <a:r>
              <a:rPr lang="en-US" altLang="zh-CN" sz="1400" dirty="0" smtClean="0"/>
              <a:t>part1.o </a:t>
            </a:r>
            <a:r>
              <a:rPr lang="zh-CN" altLang="en-US" sz="1400" dirty="0" smtClean="0"/>
              <a:t>中引用</a:t>
            </a:r>
            <a:r>
              <a:rPr lang="en-US" altLang="zh-CN" sz="1400" dirty="0" smtClean="0"/>
              <a:t>part2.o</a:t>
            </a:r>
            <a:r>
              <a:rPr lang="zh-CN" altLang="en-US" sz="1400" dirty="0" smtClean="0"/>
              <a:t>的符号，链接时进行重定位。</a:t>
            </a:r>
            <a:r>
              <a:rPr lang="en-US" altLang="zh-CN" sz="1400" dirty="0" smtClean="0"/>
              <a:t/>
            </a:r>
            <a:br>
              <a:rPr lang="en-US" altLang="zh-CN" sz="1400" dirty="0" smtClean="0"/>
            </a:br>
            <a:r>
              <a:rPr lang="zh-CN" altLang="en-US" sz="1400" dirty="0" smtClean="0"/>
              <a:t>静态库</a:t>
            </a:r>
            <a:r>
              <a:rPr lang="en-US" altLang="zh-CN" sz="1400" dirty="0" smtClean="0"/>
              <a:t>part1/2.o</a:t>
            </a:r>
            <a:r>
              <a:rPr lang="zh-CN" altLang="en-US" sz="1400" dirty="0" smtClean="0"/>
              <a:t>内的符号就有了确定的运行地址，</a:t>
            </a:r>
            <a:r>
              <a:rPr lang="en-US" altLang="zh-CN" sz="1400" dirty="0" smtClean="0"/>
              <a:t/>
            </a:r>
            <a:br>
              <a:rPr lang="en-US" altLang="zh-CN" sz="1400" dirty="0" smtClean="0"/>
            </a:br>
            <a:r>
              <a:rPr lang="zh-CN" altLang="en-US" sz="1400" dirty="0" smtClean="0"/>
              <a:t>链接器就可以修改</a:t>
            </a:r>
            <a:r>
              <a:rPr lang="en-US" altLang="zh-CN" sz="1400" dirty="0" smtClean="0"/>
              <a:t>part1.o</a:t>
            </a:r>
            <a:r>
              <a:rPr lang="zh-CN" altLang="en-US" sz="1400" dirty="0" smtClean="0"/>
              <a:t>的代码段，</a:t>
            </a:r>
            <a:r>
              <a:rPr lang="en-US" altLang="zh-CN" sz="1400" dirty="0" smtClean="0"/>
              <a:t/>
            </a:r>
            <a:br>
              <a:rPr lang="en-US" altLang="zh-CN" sz="1400" dirty="0" smtClean="0"/>
            </a:br>
            <a:r>
              <a:rPr lang="zh-CN" altLang="en-US" sz="1400" dirty="0" smtClean="0"/>
              <a:t>使</a:t>
            </a:r>
            <a:r>
              <a:rPr lang="en-US" altLang="zh-CN" sz="1400" dirty="0"/>
              <a:t>part1.o</a:t>
            </a:r>
            <a:r>
              <a:rPr lang="zh-CN" altLang="en-US" sz="1400" dirty="0" smtClean="0"/>
              <a:t>中符号引用指向</a:t>
            </a:r>
            <a:r>
              <a:rPr lang="en-US" altLang="zh-CN" sz="1400" dirty="0" smtClean="0"/>
              <a:t>part2.o</a:t>
            </a:r>
            <a:r>
              <a:rPr lang="zh-CN" altLang="en-US" sz="1400" dirty="0" smtClean="0"/>
              <a:t>中符号定义。</a:t>
            </a:r>
            <a:r>
              <a:rPr lang="en-US" altLang="zh-CN" sz="1200" dirty="0">
                <a:solidFill>
                  <a:srgbClr val="0070C0"/>
                </a:solidFill>
              </a:rPr>
              <a:t/>
            </a:r>
            <a:br>
              <a:rPr lang="en-US" altLang="zh-CN" sz="1200" dirty="0">
                <a:solidFill>
                  <a:srgbClr val="0070C0"/>
                </a:solidFill>
              </a:rPr>
            </a:br>
            <a:r>
              <a:rPr lang="en-US" altLang="zh-CN" sz="1600" dirty="0" smtClean="0">
                <a:solidFill>
                  <a:srgbClr val="0070C0"/>
                </a:solidFill>
              </a:rPr>
              <a:t/>
            </a:r>
            <a:br>
              <a:rPr lang="en-US" altLang="zh-CN" sz="1600" dirty="0" smtClean="0">
                <a:solidFill>
                  <a:srgbClr val="0070C0"/>
                </a:solidFill>
              </a:rPr>
            </a:br>
            <a:endParaRPr lang="zh-CN" altLang="en-US" sz="1600" dirty="0">
              <a:solidFill>
                <a:srgbClr val="0070C0"/>
              </a:solidFill>
            </a:endParaRPr>
          </a:p>
        </p:txBody>
      </p:sp>
      <p:grpSp>
        <p:nvGrpSpPr>
          <p:cNvPr id="19" name="组合 18"/>
          <p:cNvGrpSpPr/>
          <p:nvPr/>
        </p:nvGrpSpPr>
        <p:grpSpPr>
          <a:xfrm>
            <a:off x="5818633" y="1691322"/>
            <a:ext cx="4735067" cy="2255838"/>
            <a:chOff x="6207407" y="1828800"/>
            <a:chExt cx="3942433" cy="2324418"/>
          </a:xfrm>
        </p:grpSpPr>
        <p:sp>
          <p:nvSpPr>
            <p:cNvPr id="9" name="文本框 8"/>
            <p:cNvSpPr txBox="1"/>
            <p:nvPr/>
          </p:nvSpPr>
          <p:spPr>
            <a:xfrm>
              <a:off x="9447342" y="2745735"/>
              <a:ext cx="702498" cy="217998"/>
            </a:xfrm>
            <a:prstGeom prst="rect">
              <a:avLst/>
            </a:prstGeom>
            <a:noFill/>
          </p:spPr>
          <p:txBody>
            <a:bodyPr wrap="square" rtlCol="0">
              <a:spAutoFit/>
            </a:bodyPr>
            <a:lstStyle/>
            <a:p>
              <a:r>
                <a:rPr lang="en-US" altLang="zh-CN" sz="900" dirty="0" smtClean="0"/>
                <a:t>offset</a:t>
              </a:r>
              <a:r>
                <a:rPr lang="zh-CN" altLang="en-US" sz="900" dirty="0" smtClean="0"/>
                <a:t>固定</a:t>
              </a:r>
              <a:endParaRPr lang="zh-CN" altLang="en-US" sz="900" dirty="0"/>
            </a:p>
          </p:txBody>
        </p:sp>
        <p:grpSp>
          <p:nvGrpSpPr>
            <p:cNvPr id="16" name="组合 15"/>
            <p:cNvGrpSpPr/>
            <p:nvPr/>
          </p:nvGrpSpPr>
          <p:grpSpPr>
            <a:xfrm>
              <a:off x="6207407" y="1828800"/>
              <a:ext cx="3327430" cy="2324418"/>
              <a:chOff x="5971188" y="1691322"/>
              <a:chExt cx="3767172" cy="2461260"/>
            </a:xfrm>
          </p:grpSpPr>
          <p:grpSp>
            <p:nvGrpSpPr>
              <p:cNvPr id="4" name="组合 3"/>
              <p:cNvGrpSpPr/>
              <p:nvPr/>
            </p:nvGrpSpPr>
            <p:grpSpPr>
              <a:xfrm>
                <a:off x="5971188" y="1691322"/>
                <a:ext cx="3767172" cy="2461260"/>
                <a:chOff x="6565548" y="923653"/>
                <a:chExt cx="3657952" cy="2572022"/>
              </a:xfrm>
            </p:grpSpPr>
            <p:pic>
              <p:nvPicPr>
                <p:cNvPr id="5" name="图片 4"/>
                <p:cNvPicPr>
                  <a:picLocks noChangeAspect="1"/>
                </p:cNvPicPr>
                <p:nvPr/>
              </p:nvPicPr>
              <p:blipFill>
                <a:blip r:embed="rId2"/>
                <a:stretch>
                  <a:fillRect/>
                </a:stretch>
              </p:blipFill>
              <p:spPr>
                <a:xfrm>
                  <a:off x="6565548" y="923653"/>
                  <a:ext cx="3154366" cy="2572022"/>
                </a:xfrm>
                <a:prstGeom prst="rect">
                  <a:avLst/>
                </a:prstGeom>
              </p:spPr>
            </p:pic>
            <p:cxnSp>
              <p:nvCxnSpPr>
                <p:cNvPr id="6" name="直接连接符 5"/>
                <p:cNvCxnSpPr/>
                <p:nvPr/>
              </p:nvCxnSpPr>
              <p:spPr>
                <a:xfrm>
                  <a:off x="9544050" y="1882478"/>
                  <a:ext cx="679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217150" y="1882478"/>
                  <a:ext cx="0" cy="6130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9544050" y="2501900"/>
                  <a:ext cx="6794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8936483" y="2466271"/>
                <a:ext cx="795338" cy="169276"/>
              </a:xfrm>
              <a:prstGeom prst="rect">
                <a:avLst/>
              </a:prstGeom>
              <a:noFill/>
            </p:spPr>
            <p:txBody>
              <a:bodyPr wrap="square" rtlCol="0">
                <a:spAutoFit/>
              </a:bodyPr>
              <a:lstStyle/>
              <a:p>
                <a:r>
                  <a:rPr lang="en-US" altLang="zh-CN" sz="500" dirty="0" smtClean="0">
                    <a:solidFill>
                      <a:srgbClr val="FF0000"/>
                    </a:solidFill>
                  </a:rPr>
                  <a:t>PC</a:t>
                </a:r>
                <a:endParaRPr lang="zh-CN" altLang="en-US" sz="500" dirty="0">
                  <a:solidFill>
                    <a:srgbClr val="FF0000"/>
                  </a:solidFill>
                </a:endParaRPr>
              </a:p>
            </p:txBody>
          </p:sp>
        </p:grpSp>
      </p:grpSp>
      <p:pic>
        <p:nvPicPr>
          <p:cNvPr id="20" name="图片 19"/>
          <p:cNvPicPr>
            <a:picLocks noChangeAspect="1"/>
          </p:cNvPicPr>
          <p:nvPr/>
        </p:nvPicPr>
        <p:blipFill>
          <a:blip r:embed="rId3"/>
          <a:stretch>
            <a:fillRect/>
          </a:stretch>
        </p:blipFill>
        <p:spPr>
          <a:xfrm>
            <a:off x="1331881" y="4012251"/>
            <a:ext cx="3779664" cy="2557385"/>
          </a:xfrm>
          <a:prstGeom prst="rect">
            <a:avLst/>
          </a:prstGeom>
        </p:spPr>
      </p:pic>
      <p:sp>
        <p:nvSpPr>
          <p:cNvPr id="21" name="文本框 20"/>
          <p:cNvSpPr txBox="1"/>
          <p:nvPr/>
        </p:nvSpPr>
        <p:spPr>
          <a:xfrm>
            <a:off x="5370552" y="4094345"/>
            <a:ext cx="5815607" cy="2462213"/>
          </a:xfrm>
          <a:prstGeom prst="rect">
            <a:avLst/>
          </a:prstGeom>
          <a:noFill/>
        </p:spPr>
        <p:txBody>
          <a:bodyPr wrap="square" rtlCol="0">
            <a:spAutoFit/>
          </a:bodyPr>
          <a:lstStyle/>
          <a:p>
            <a:pPr marL="285750" indent="-285750">
              <a:buClr>
                <a:srgbClr val="EC8620"/>
              </a:buClr>
              <a:buFont typeface="Arial" panose="020B0604020202020204" pitchFamily="34" charset="0"/>
              <a:buChar char="•"/>
            </a:pPr>
            <a:r>
              <a:rPr lang="zh-CN" altLang="en-US" sz="1400" spc="10" dirty="0" smtClean="0">
                <a:solidFill>
                  <a:schemeClr val="tx1">
                    <a:lumMod val="65000"/>
                    <a:lumOff val="35000"/>
                  </a:schemeClr>
                </a:solidFill>
              </a:rPr>
              <a:t>动态库编译及加载</a:t>
            </a:r>
            <a:r>
              <a:rPr lang="en-US" altLang="zh-CN" sz="900" dirty="0" smtClean="0">
                <a:solidFill>
                  <a:srgbClr val="0070C0"/>
                </a:solidFill>
              </a:rPr>
              <a:t>http</a:t>
            </a:r>
            <a:r>
              <a:rPr lang="en-US" altLang="zh-CN" sz="900" dirty="0">
                <a:solidFill>
                  <a:srgbClr val="0070C0"/>
                </a:solidFill>
              </a:rPr>
              <a:t>://www.wowotech.net/basic_subject/pic.html</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en-US" altLang="zh-CN" sz="1400" spc="10" dirty="0" smtClean="0">
                <a:solidFill>
                  <a:schemeClr val="tx1">
                    <a:lumMod val="65000"/>
                    <a:lumOff val="35000"/>
                  </a:schemeClr>
                </a:solidFill>
              </a:rPr>
              <a:t>exp1.o</a:t>
            </a:r>
            <a:r>
              <a:rPr lang="zh-CN" altLang="en-US" sz="1400" spc="10" dirty="0">
                <a:solidFill>
                  <a:schemeClr val="tx1">
                    <a:lumMod val="65000"/>
                    <a:lumOff val="35000"/>
                  </a:schemeClr>
                </a:solidFill>
              </a:rPr>
              <a:t>中引用动态库</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中符号，因为动态库加载的位置未知，</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链接时</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内定义的符号仍没有确定的运行地址，</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链接器无法使</a:t>
            </a:r>
            <a:r>
              <a:rPr lang="en-US" altLang="zh-CN" sz="1400" spc="10" dirty="0">
                <a:solidFill>
                  <a:schemeClr val="tx1">
                    <a:lumMod val="65000"/>
                    <a:lumOff val="35000"/>
                  </a:schemeClr>
                </a:solidFill>
              </a:rPr>
              <a:t>exp1.o</a:t>
            </a:r>
            <a:r>
              <a:rPr lang="zh-CN" altLang="en-US" sz="1400" spc="10" dirty="0">
                <a:solidFill>
                  <a:schemeClr val="tx1">
                    <a:lumMod val="65000"/>
                    <a:lumOff val="35000"/>
                  </a:schemeClr>
                </a:solidFill>
              </a:rPr>
              <a:t>中符号引用与</a:t>
            </a:r>
            <a:r>
              <a:rPr lang="en-US" altLang="zh-CN" sz="1400" spc="10" dirty="0">
                <a:solidFill>
                  <a:schemeClr val="tx1">
                    <a:lumMod val="65000"/>
                    <a:lumOff val="35000"/>
                  </a:schemeClr>
                </a:solidFill>
              </a:rPr>
              <a:t>exp2.o</a:t>
            </a:r>
            <a:r>
              <a:rPr lang="zh-CN" altLang="en-US" sz="1400" spc="10" dirty="0">
                <a:solidFill>
                  <a:schemeClr val="tx1">
                    <a:lumMod val="65000"/>
                    <a:lumOff val="35000"/>
                  </a:schemeClr>
                </a:solidFill>
              </a:rPr>
              <a:t>中符号定义关联起来。</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加载器动态库加载到内存时，动态库内符号虽然有了确定的运行地址</a:t>
            </a:r>
            <a:r>
              <a:rPr lang="zh-CN" altLang="en-US" sz="1400" spc="10" dirty="0" smtClean="0">
                <a:solidFill>
                  <a:schemeClr val="tx1">
                    <a:lumMod val="65000"/>
                    <a:lumOff val="35000"/>
                  </a:schemeClr>
                </a:solidFill>
              </a:rPr>
              <a:t>，但</a:t>
            </a:r>
            <a:r>
              <a:rPr lang="zh-CN" altLang="en-US" sz="1400" spc="10" dirty="0">
                <a:solidFill>
                  <a:schemeClr val="tx1">
                    <a:lumMod val="65000"/>
                    <a:lumOff val="35000"/>
                  </a:schemeClr>
                </a:solidFill>
              </a:rPr>
              <a:t>此时</a:t>
            </a:r>
            <a:r>
              <a:rPr lang="en-US" altLang="zh-CN" sz="1400" spc="10" dirty="0">
                <a:solidFill>
                  <a:schemeClr val="tx1">
                    <a:lumMod val="65000"/>
                    <a:lumOff val="35000"/>
                  </a:schemeClr>
                </a:solidFill>
              </a:rPr>
              <a:t>exp1.o</a:t>
            </a:r>
            <a:r>
              <a:rPr lang="zh-CN" altLang="en-US" sz="1400" spc="10" dirty="0">
                <a:solidFill>
                  <a:schemeClr val="tx1">
                    <a:lumMod val="65000"/>
                    <a:lumOff val="35000"/>
                  </a:schemeClr>
                </a:solidFill>
              </a:rPr>
              <a:t>的代码段已经变成</a:t>
            </a:r>
            <a:r>
              <a:rPr lang="zh-CN" altLang="en-US" sz="1400" spc="10" dirty="0" smtClean="0">
                <a:solidFill>
                  <a:schemeClr val="tx1">
                    <a:lumMod val="65000"/>
                    <a:lumOff val="35000"/>
                  </a:schemeClr>
                </a:solidFill>
              </a:rPr>
              <a:t>只读。</a:t>
            </a:r>
            <a:r>
              <a:rPr lang="en-US" altLang="zh-CN" sz="1400" spc="10" dirty="0">
                <a:solidFill>
                  <a:schemeClr val="tx1">
                    <a:lumMod val="65000"/>
                    <a:lumOff val="35000"/>
                  </a:schemeClr>
                </a:solidFill>
              </a:rPr>
              <a:t/>
            </a:r>
            <a:br>
              <a:rPr lang="en-US" altLang="zh-CN" sz="1400" spc="10" dirty="0">
                <a:solidFill>
                  <a:schemeClr val="tx1">
                    <a:lumMod val="65000"/>
                    <a:lumOff val="35000"/>
                  </a:schemeClr>
                </a:solidFill>
              </a:rPr>
            </a:br>
            <a:r>
              <a:rPr lang="zh-CN" altLang="en-US" sz="1400" spc="10" dirty="0">
                <a:solidFill>
                  <a:schemeClr val="tx1">
                    <a:lumMod val="65000"/>
                    <a:lumOff val="35000"/>
                  </a:schemeClr>
                </a:solidFill>
              </a:rPr>
              <a:t>无法修改符号引用使其指向符号定义的位置</a:t>
            </a:r>
            <a:r>
              <a:rPr lang="zh-CN" altLang="en-US" sz="1400" spc="10" dirty="0" smtClean="0">
                <a:solidFill>
                  <a:schemeClr val="tx1">
                    <a:lumMod val="65000"/>
                    <a:lumOff val="35000"/>
                  </a:schemeClr>
                </a:solidFill>
              </a:rPr>
              <a:t>。</a:t>
            </a:r>
            <a:r>
              <a:rPr lang="en-US" altLang="zh-CN" sz="1400" spc="10" dirty="0" smtClean="0">
                <a:solidFill>
                  <a:schemeClr val="tx1">
                    <a:lumMod val="65000"/>
                    <a:lumOff val="35000"/>
                  </a:schemeClr>
                </a:solidFill>
              </a:rPr>
              <a:t/>
            </a:r>
            <a:br>
              <a:rPr lang="en-US" altLang="zh-CN" sz="1400" spc="10" dirty="0" smtClean="0">
                <a:solidFill>
                  <a:schemeClr val="tx1">
                    <a:lumMod val="65000"/>
                    <a:lumOff val="35000"/>
                  </a:schemeClr>
                </a:solidFill>
              </a:rPr>
            </a:br>
            <a:r>
              <a:rPr lang="en-US" altLang="zh-CN" sz="1400" spc="10" dirty="0" smtClean="0">
                <a:solidFill>
                  <a:schemeClr val="tx1">
                    <a:lumMod val="65000"/>
                    <a:lumOff val="35000"/>
                  </a:schemeClr>
                </a:solidFill>
              </a:rPr>
              <a:t/>
            </a:r>
            <a:br>
              <a:rPr lang="en-US" altLang="zh-CN" sz="1400" spc="10" dirty="0" smtClean="0">
                <a:solidFill>
                  <a:schemeClr val="tx1">
                    <a:lumMod val="65000"/>
                    <a:lumOff val="35000"/>
                  </a:schemeClr>
                </a:solidFill>
              </a:rPr>
            </a:br>
            <a:r>
              <a:rPr lang="zh-CN" altLang="en-US" sz="1400" spc="10" dirty="0" smtClean="0">
                <a:solidFill>
                  <a:schemeClr val="tx1">
                    <a:lumMod val="65000"/>
                    <a:lumOff val="35000"/>
                  </a:schemeClr>
                </a:solidFill>
              </a:rPr>
              <a:t>因此需要动态库成为</a:t>
            </a:r>
            <a:r>
              <a:rPr lang="zh-CN" altLang="en-US" sz="1400" b="1" spc="10" dirty="0" smtClean="0">
                <a:solidFill>
                  <a:schemeClr val="tx1">
                    <a:lumMod val="65000"/>
                    <a:lumOff val="35000"/>
                  </a:schemeClr>
                </a:solidFill>
              </a:rPr>
              <a:t>位置无关代码</a:t>
            </a:r>
            <a:r>
              <a:rPr lang="en-US" altLang="zh-CN" sz="1400" b="1" spc="10" dirty="0" smtClean="0">
                <a:solidFill>
                  <a:schemeClr val="tx1">
                    <a:lumMod val="65000"/>
                    <a:lumOff val="35000"/>
                  </a:schemeClr>
                </a:solidFill>
              </a:rPr>
              <a:t>(</a:t>
            </a:r>
            <a:r>
              <a:rPr lang="en-US" altLang="zh-CN" sz="1400" b="1" spc="10" dirty="0" err="1" smtClean="0">
                <a:solidFill>
                  <a:schemeClr val="tx1">
                    <a:lumMod val="65000"/>
                    <a:lumOff val="35000"/>
                  </a:schemeClr>
                </a:solidFill>
              </a:rPr>
              <a:t>Postion-Indepandent</a:t>
            </a:r>
            <a:r>
              <a:rPr lang="en-US" altLang="zh-CN" sz="1400" b="1" spc="10" dirty="0" smtClean="0">
                <a:solidFill>
                  <a:schemeClr val="tx1">
                    <a:lumMod val="65000"/>
                    <a:lumOff val="35000"/>
                  </a:schemeClr>
                </a:solidFill>
              </a:rPr>
              <a:t> Code, PIC)---</a:t>
            </a:r>
            <a:r>
              <a:rPr lang="zh-CN" altLang="en-US" sz="1400" b="1" spc="10" dirty="0" smtClean="0">
                <a:solidFill>
                  <a:schemeClr val="tx1">
                    <a:lumMod val="65000"/>
                    <a:lumOff val="35000"/>
                  </a:schemeClr>
                </a:solidFill>
              </a:rPr>
              <a:t>一种可加载到内存任意位置而无需链接器重定位的代码</a:t>
            </a:r>
            <a:endParaRPr lang="en-US" altLang="zh-CN" sz="1400" b="1" spc="10" dirty="0">
              <a:solidFill>
                <a:schemeClr val="tx1">
                  <a:lumMod val="65000"/>
                  <a:lumOff val="35000"/>
                </a:schemeClr>
              </a:solidFill>
            </a:endParaRPr>
          </a:p>
          <a:p>
            <a:endParaRPr lang="zh-CN" altLang="en-US" sz="1400" spc="10" dirty="0">
              <a:solidFill>
                <a:schemeClr val="tx1">
                  <a:lumMod val="65000"/>
                  <a:lumOff val="35000"/>
                </a:schemeClr>
              </a:solidFill>
            </a:endParaRPr>
          </a:p>
        </p:txBody>
      </p:sp>
    </p:spTree>
    <p:extLst>
      <p:ext uri="{BB962C8B-B14F-4D97-AF65-F5344CB8AC3E}">
        <p14:creationId xmlns:p14="http://schemas.microsoft.com/office/powerpoint/2010/main" val="2497150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链接发生的时机</a:t>
            </a:r>
            <a:endParaRPr lang="zh-CN" altLang="en-US" dirty="0"/>
          </a:p>
        </p:txBody>
      </p:sp>
      <p:sp>
        <p:nvSpPr>
          <p:cNvPr id="3" name="内容占位符 2"/>
          <p:cNvSpPr>
            <a:spLocks noGrp="1"/>
          </p:cNvSpPr>
          <p:nvPr>
            <p:ph idx="1"/>
          </p:nvPr>
        </p:nvSpPr>
        <p:spPr/>
        <p:txBody>
          <a:bodyPr/>
          <a:lstStyle/>
          <a:p>
            <a:r>
              <a:rPr lang="zh-CN" altLang="en-US" dirty="0" smtClean="0"/>
              <a:t>编译时（</a:t>
            </a:r>
            <a:r>
              <a:rPr lang="en-US" altLang="zh-CN" dirty="0" smtClean="0"/>
              <a:t>compile time</a:t>
            </a:r>
            <a:r>
              <a:rPr lang="zh-CN" altLang="en-US" dirty="0" smtClean="0"/>
              <a:t>）</a:t>
            </a:r>
            <a:r>
              <a:rPr lang="en-US" altLang="zh-CN" dirty="0"/>
              <a:t/>
            </a:r>
            <a:br>
              <a:rPr lang="en-US" altLang="zh-CN" dirty="0"/>
            </a:br>
            <a:endParaRPr lang="en-US" altLang="zh-CN" sz="1600" dirty="0" smtClean="0">
              <a:solidFill>
                <a:schemeClr val="tx1"/>
              </a:solidFill>
            </a:endParaRPr>
          </a:p>
          <a:p>
            <a:r>
              <a:rPr lang="zh-CN" altLang="en-US" dirty="0"/>
              <a:t>加载</a:t>
            </a:r>
            <a:r>
              <a:rPr lang="zh-CN" altLang="en-US" dirty="0" smtClean="0"/>
              <a:t>时（</a:t>
            </a:r>
            <a:r>
              <a:rPr lang="en-US" altLang="zh-CN" dirty="0" smtClean="0"/>
              <a:t>load time</a:t>
            </a:r>
            <a:r>
              <a:rPr lang="zh-CN" altLang="en-US" dirty="0" smtClean="0"/>
              <a:t>）</a:t>
            </a:r>
            <a:r>
              <a:rPr lang="en-US" altLang="zh-CN" dirty="0"/>
              <a:t/>
            </a:r>
            <a:br>
              <a:rPr lang="en-US" altLang="zh-CN" dirty="0"/>
            </a:br>
            <a:r>
              <a:rPr lang="zh-CN" altLang="en-US" sz="1600" dirty="0" smtClean="0">
                <a:solidFill>
                  <a:schemeClr val="tx1"/>
                </a:solidFill>
              </a:rPr>
              <a:t>程序被加载器（</a:t>
            </a:r>
            <a:r>
              <a:rPr lang="en-US" altLang="zh-CN" sz="1600" dirty="0" smtClean="0">
                <a:solidFill>
                  <a:schemeClr val="tx1"/>
                </a:solidFill>
              </a:rPr>
              <a:t>loader</a:t>
            </a:r>
            <a:r>
              <a:rPr lang="zh-CN" altLang="en-US" sz="1600" dirty="0" smtClean="0">
                <a:solidFill>
                  <a:schemeClr val="tx1"/>
                </a:solidFill>
              </a:rPr>
              <a:t>）加载到内存并执行时</a:t>
            </a:r>
            <a:endParaRPr lang="en-US" altLang="zh-CN" sz="1600" dirty="0" smtClean="0">
              <a:solidFill>
                <a:schemeClr val="tx1"/>
              </a:solidFill>
            </a:endParaRPr>
          </a:p>
          <a:p>
            <a:r>
              <a:rPr lang="zh-CN" altLang="en-US" dirty="0" smtClean="0"/>
              <a:t>运行时（</a:t>
            </a:r>
            <a:r>
              <a:rPr lang="en-US" altLang="zh-CN" dirty="0" smtClean="0"/>
              <a:t>run time</a:t>
            </a:r>
            <a:r>
              <a:rPr lang="zh-CN" altLang="en-US" dirty="0" smtClean="0"/>
              <a:t>）</a:t>
            </a:r>
            <a:r>
              <a:rPr lang="en-US" altLang="zh-CN" dirty="0" smtClean="0"/>
              <a:t/>
            </a:r>
            <a:br>
              <a:rPr lang="en-US" altLang="zh-CN" dirty="0" smtClean="0"/>
            </a:br>
            <a:r>
              <a:rPr lang="zh-CN" altLang="en-US" sz="1600" dirty="0" smtClean="0">
                <a:solidFill>
                  <a:schemeClr val="tx1"/>
                </a:solidFill>
              </a:rPr>
              <a:t>应用程序来执行</a:t>
            </a:r>
            <a:endParaRPr lang="zh-CN" altLang="en-US" sz="1600" dirty="0">
              <a:solidFill>
                <a:schemeClr val="tx1"/>
              </a:solidFill>
            </a:endParaRPr>
          </a:p>
        </p:txBody>
      </p:sp>
    </p:spTree>
    <p:extLst>
      <p:ext uri="{BB962C8B-B14F-4D97-AF65-F5344CB8AC3E}">
        <p14:creationId xmlns:p14="http://schemas.microsoft.com/office/powerpoint/2010/main" val="75721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a:t>
            </a:r>
            <a:r>
              <a:rPr lang="zh-CN" altLang="en-US" dirty="0" smtClean="0"/>
              <a:t>库</a:t>
            </a:r>
            <a:r>
              <a:rPr lang="en-US" altLang="zh-CN" dirty="0" smtClean="0"/>
              <a:t>---PIC</a:t>
            </a:r>
            <a:r>
              <a:rPr lang="zh-CN" altLang="en-US" dirty="0" smtClean="0"/>
              <a:t>数据引用</a:t>
            </a:r>
            <a:endParaRPr lang="zh-CN" altLang="en-US" dirty="0"/>
          </a:p>
        </p:txBody>
      </p:sp>
      <p:sp>
        <p:nvSpPr>
          <p:cNvPr id="3" name="内容占位符 2"/>
          <p:cNvSpPr>
            <a:spLocks noGrp="1"/>
          </p:cNvSpPr>
          <p:nvPr>
            <p:ph idx="1"/>
          </p:nvPr>
        </p:nvSpPr>
        <p:spPr/>
        <p:txBody>
          <a:bodyPr>
            <a:normAutofit/>
          </a:bodyPr>
          <a:lstStyle/>
          <a:p>
            <a:r>
              <a:rPr lang="zh-CN" altLang="en-US" sz="1600" dirty="0" smtClean="0"/>
              <a:t>位置无关代码利用了目标文件的一个特性，</a:t>
            </a:r>
            <a:r>
              <a:rPr lang="zh-CN" altLang="en-US" sz="1600" dirty="0" smtClean="0">
                <a:solidFill>
                  <a:srgbClr val="FF0000"/>
                </a:solidFill>
              </a:rPr>
              <a:t>即数据段和代码段的距离总是保持不变的</a:t>
            </a:r>
            <a:endParaRPr lang="en-US" altLang="zh-CN" sz="1600" dirty="0" smtClean="0">
              <a:solidFill>
                <a:srgbClr val="FF0000"/>
              </a:solidFill>
            </a:endParaRPr>
          </a:p>
          <a:p>
            <a:r>
              <a:rPr lang="zh-CN" altLang="en-US" sz="1600" dirty="0" smtClean="0"/>
              <a:t>编译器在数据段开始的位置创建了一个表，</a:t>
            </a:r>
            <a:r>
              <a:rPr lang="en-US" altLang="zh-CN" sz="1600" dirty="0" smtClean="0"/>
              <a:t/>
            </a:r>
            <a:br>
              <a:rPr lang="en-US" altLang="zh-CN" sz="1600" dirty="0" smtClean="0"/>
            </a:br>
            <a:r>
              <a:rPr lang="zh-CN" altLang="en-US" sz="1600" b="1" dirty="0" smtClean="0"/>
              <a:t>全局偏移量表</a:t>
            </a:r>
            <a:r>
              <a:rPr lang="en-US" altLang="zh-CN" sz="1600" b="1" dirty="0" smtClean="0"/>
              <a:t>(Global Offset </a:t>
            </a:r>
            <a:r>
              <a:rPr lang="en-US" altLang="zh-CN" sz="1600" b="1" dirty="0" err="1" smtClean="0"/>
              <a:t>Table,GOT</a:t>
            </a:r>
            <a:r>
              <a:rPr lang="en-US" altLang="zh-CN" sz="1600" b="1" dirty="0" smtClean="0"/>
              <a:t>)</a:t>
            </a:r>
            <a:r>
              <a:rPr lang="en-US" altLang="zh-CN" sz="1600" b="1" dirty="0" smtClean="0">
                <a:solidFill>
                  <a:srgbClr val="FF0000"/>
                </a:solidFill>
              </a:rPr>
              <a:t/>
            </a:r>
            <a:br>
              <a:rPr lang="en-US" altLang="zh-CN" sz="1600" b="1" dirty="0" smtClean="0">
                <a:solidFill>
                  <a:srgbClr val="FF0000"/>
                </a:solidFill>
              </a:rPr>
            </a:br>
            <a:endParaRPr lang="en-US" altLang="zh-CN" sz="1600" b="1" dirty="0" smtClean="0">
              <a:solidFill>
                <a:srgbClr val="FF0000"/>
              </a:solidFill>
            </a:endParaRPr>
          </a:p>
          <a:p>
            <a:r>
              <a:rPr lang="en-US" altLang="zh-CN" sz="1600" dirty="0" smtClean="0"/>
              <a:t>GOT</a:t>
            </a:r>
            <a:r>
              <a:rPr lang="zh-CN" altLang="en-US" sz="1600" dirty="0" smtClean="0"/>
              <a:t>中所有被目标文件引用的全局数据目标</a:t>
            </a:r>
            <a:r>
              <a:rPr lang="en-US" altLang="zh-CN" sz="1600" dirty="0" smtClean="0"/>
              <a:t/>
            </a:r>
            <a:br>
              <a:rPr lang="en-US" altLang="zh-CN" sz="1600" dirty="0" smtClean="0"/>
            </a:br>
            <a:r>
              <a:rPr lang="zh-CN" altLang="en-US" sz="1600" dirty="0" smtClean="0"/>
              <a:t>都会生成一个</a:t>
            </a:r>
            <a:r>
              <a:rPr lang="en-US" altLang="zh-CN" sz="1600" dirty="0" smtClean="0"/>
              <a:t>8byte</a:t>
            </a:r>
            <a:r>
              <a:rPr lang="zh-CN" altLang="en-US" sz="1600" dirty="0" smtClean="0"/>
              <a:t>条目，此外编译器还会为</a:t>
            </a:r>
            <a:r>
              <a:rPr lang="en-US" altLang="zh-CN" sz="1600" dirty="0" smtClean="0"/>
              <a:t/>
            </a:r>
            <a:br>
              <a:rPr lang="en-US" altLang="zh-CN" sz="1600" dirty="0" smtClean="0"/>
            </a:br>
            <a:r>
              <a:rPr lang="en-US" altLang="zh-CN" sz="1600" dirty="0" smtClean="0"/>
              <a:t>GOT</a:t>
            </a:r>
            <a:r>
              <a:rPr lang="zh-CN" altLang="en-US" sz="1600" dirty="0" smtClean="0"/>
              <a:t>中的每个条目生成一条重定位信息。</a:t>
            </a:r>
            <a:endParaRPr lang="en-US" altLang="zh-CN" sz="1600" dirty="0" smtClean="0"/>
          </a:p>
          <a:p>
            <a:r>
              <a:rPr lang="zh-CN" altLang="en-US" sz="1600" dirty="0" smtClean="0"/>
              <a:t>所有引用全局目标的文件都</a:t>
            </a:r>
            <a:r>
              <a:rPr lang="zh-CN" altLang="en-US" sz="1600" dirty="0"/>
              <a:t>有</a:t>
            </a:r>
            <a:r>
              <a:rPr lang="en-US" altLang="zh-CN" sz="1600" dirty="0" smtClean="0"/>
              <a:t>GOT</a:t>
            </a:r>
            <a:endParaRPr lang="en-US" altLang="zh-CN" sz="1600" b="1" dirty="0"/>
          </a:p>
          <a:p>
            <a:r>
              <a:rPr lang="zh-CN" altLang="en-US" sz="1600" dirty="0" smtClean="0"/>
              <a:t>加载时，动态链接器会重定位</a:t>
            </a:r>
            <a:r>
              <a:rPr lang="en-US" altLang="zh-CN" sz="1600" dirty="0" smtClean="0"/>
              <a:t>GOT</a:t>
            </a:r>
            <a:r>
              <a:rPr lang="zh-CN" altLang="en-US" sz="1600" dirty="0" smtClean="0"/>
              <a:t>中的条目，</a:t>
            </a:r>
            <a:r>
              <a:rPr lang="en-US" altLang="zh-CN" sz="1600" dirty="0"/>
              <a:t/>
            </a:r>
            <a:br>
              <a:rPr lang="en-US" altLang="zh-CN" sz="1600" dirty="0"/>
            </a:br>
            <a:r>
              <a:rPr lang="zh-CN" altLang="en-US" sz="1600" dirty="0" smtClean="0"/>
              <a:t>使其指向目标正确的绝对地址。</a:t>
            </a:r>
            <a:endParaRPr lang="en-US" altLang="zh-CN" sz="1600" dirty="0" smtClean="0"/>
          </a:p>
          <a:p>
            <a:pPr marL="0" indent="0">
              <a:buNone/>
            </a:pPr>
            <a:endParaRPr lang="en-US" altLang="zh-CN" sz="1600" dirty="0"/>
          </a:p>
          <a:p>
            <a:pPr marL="0" indent="0">
              <a:buNone/>
            </a:pPr>
            <a:r>
              <a:rPr lang="zh-CN" altLang="en-US" sz="1600" dirty="0" smtClean="0"/>
              <a:t>使用</a:t>
            </a:r>
            <a:r>
              <a:rPr lang="en-US" altLang="zh-CN" sz="1600" dirty="0" smtClean="0"/>
              <a:t>GOT</a:t>
            </a:r>
            <a:r>
              <a:rPr lang="zh-CN" altLang="en-US" sz="1600" dirty="0" smtClean="0"/>
              <a:t>将原本应</a:t>
            </a:r>
            <a:r>
              <a:rPr lang="zh-CN" altLang="en-US" sz="1600" dirty="0"/>
              <a:t>在</a:t>
            </a:r>
            <a:r>
              <a:rPr lang="zh-CN" altLang="en-US" sz="1600" dirty="0" smtClean="0"/>
              <a:t>代码段进行的重定位工作，</a:t>
            </a:r>
            <a:r>
              <a:rPr lang="en-US" altLang="zh-CN" sz="1600" dirty="0" smtClean="0"/>
              <a:t/>
            </a:r>
            <a:br>
              <a:rPr lang="en-US" altLang="zh-CN" sz="1600" dirty="0" smtClean="0"/>
            </a:br>
            <a:r>
              <a:rPr lang="zh-CN" altLang="en-US" sz="1600" dirty="0" smtClean="0"/>
              <a:t>因此时代码段只读，转嫁到了可读写的数据段进行。</a:t>
            </a:r>
            <a:endParaRPr lang="en-US" altLang="zh-CN" sz="1600" dirty="0" smtClean="0"/>
          </a:p>
        </p:txBody>
      </p:sp>
      <p:pic>
        <p:nvPicPr>
          <p:cNvPr id="6" name="图片 5"/>
          <p:cNvPicPr>
            <a:picLocks noChangeAspect="1"/>
          </p:cNvPicPr>
          <p:nvPr/>
        </p:nvPicPr>
        <p:blipFill>
          <a:blip r:embed="rId2"/>
          <a:stretch>
            <a:fillRect/>
          </a:stretch>
        </p:blipFill>
        <p:spPr>
          <a:xfrm>
            <a:off x="5600700" y="2796374"/>
            <a:ext cx="5532070" cy="2911005"/>
          </a:xfrm>
          <a:prstGeom prst="rect">
            <a:avLst/>
          </a:prstGeom>
        </p:spPr>
      </p:pic>
    </p:spTree>
    <p:extLst>
      <p:ext uri="{BB962C8B-B14F-4D97-AF65-F5344CB8AC3E}">
        <p14:creationId xmlns:p14="http://schemas.microsoft.com/office/powerpoint/2010/main" val="12678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---PIC</a:t>
            </a:r>
            <a:r>
              <a:rPr lang="zh-CN" altLang="en-US" dirty="0" smtClean="0"/>
              <a:t>数据引用例程</a:t>
            </a:r>
            <a:endParaRPr lang="zh-CN" altLang="en-US" dirty="0"/>
          </a:p>
        </p:txBody>
      </p:sp>
      <p:pic>
        <p:nvPicPr>
          <p:cNvPr id="4" name="内容占位符 3"/>
          <p:cNvPicPr>
            <a:picLocks noGrp="1" noChangeAspect="1"/>
          </p:cNvPicPr>
          <p:nvPr>
            <p:ph idx="1"/>
          </p:nvPr>
        </p:nvPicPr>
        <p:blipFill>
          <a:blip r:embed="rId2"/>
          <a:stretch>
            <a:fillRect/>
          </a:stretch>
        </p:blipFill>
        <p:spPr>
          <a:xfrm>
            <a:off x="1262063" y="2276429"/>
            <a:ext cx="8594725" cy="3456079"/>
          </a:xfrm>
          <a:prstGeom prst="rect">
            <a:avLst/>
          </a:prstGeom>
        </p:spPr>
      </p:pic>
    </p:spTree>
    <p:extLst>
      <p:ext uri="{BB962C8B-B14F-4D97-AF65-F5344CB8AC3E}">
        <p14:creationId xmlns:p14="http://schemas.microsoft.com/office/powerpoint/2010/main" val="1611696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---PIC</a:t>
            </a:r>
            <a:r>
              <a:rPr lang="zh-CN" altLang="en-US" dirty="0" smtClean="0"/>
              <a:t>函数调用</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600" dirty="0"/>
              <a:t> </a:t>
            </a:r>
            <a:r>
              <a:rPr lang="en-US" altLang="zh-CN" sz="1600" dirty="0" smtClean="0"/>
              <a:t>   GNU</a:t>
            </a:r>
            <a:r>
              <a:rPr lang="zh-CN" altLang="en-US" sz="1600" dirty="0" smtClean="0"/>
              <a:t>编译系统使用</a:t>
            </a:r>
            <a:r>
              <a:rPr lang="zh-CN" altLang="en-US" sz="1600" b="1" dirty="0" smtClean="0"/>
              <a:t>延迟绑定</a:t>
            </a:r>
            <a:r>
              <a:rPr lang="en-US" altLang="zh-CN" sz="1600" b="1" dirty="0" smtClean="0"/>
              <a:t>(lazy </a:t>
            </a:r>
            <a:r>
              <a:rPr lang="en-US" altLang="zh-CN" sz="1600" b="1" dirty="0" err="1" smtClean="0"/>
              <a:t>bingding</a:t>
            </a:r>
            <a:r>
              <a:rPr lang="en-US" altLang="zh-CN" sz="1600" b="1" dirty="0" smtClean="0"/>
              <a:t>)</a:t>
            </a:r>
            <a:r>
              <a:rPr lang="zh-CN" altLang="en-US" sz="1600" dirty="0" smtClean="0"/>
              <a:t>，将过程</a:t>
            </a:r>
            <a:r>
              <a:rPr lang="en-US" altLang="zh-CN" sz="1600" dirty="0" smtClean="0"/>
              <a:t/>
            </a:r>
            <a:br>
              <a:rPr lang="en-US" altLang="zh-CN" sz="1600" dirty="0" smtClean="0"/>
            </a:br>
            <a:r>
              <a:rPr lang="zh-CN" altLang="en-US" sz="1600" dirty="0" smtClean="0"/>
              <a:t>的地址绑定推迟到第一次调用该过程时。</a:t>
            </a:r>
            <a:endParaRPr lang="en-US" altLang="zh-CN" sz="1600" dirty="0" smtClean="0"/>
          </a:p>
          <a:p>
            <a:pPr marL="0" indent="0">
              <a:buNone/>
            </a:pPr>
            <a:r>
              <a:rPr lang="en-US" altLang="zh-CN" sz="1600" dirty="0" smtClean="0"/>
              <a:t>    </a:t>
            </a:r>
            <a:r>
              <a:rPr lang="zh-CN" altLang="en-US" sz="1600" dirty="0" smtClean="0"/>
              <a:t>延迟绑定是通过两个数据结构的交互实现的，分别是</a:t>
            </a:r>
            <a:r>
              <a:rPr lang="en-US" altLang="zh-CN" sz="1600" dirty="0" smtClean="0"/>
              <a:t/>
            </a:r>
            <a:br>
              <a:rPr lang="en-US" altLang="zh-CN" sz="1600" dirty="0" smtClean="0"/>
            </a:br>
            <a:r>
              <a:rPr lang="en-US" altLang="zh-CN" sz="1600" dirty="0" smtClean="0"/>
              <a:t>GOT</a:t>
            </a:r>
            <a:r>
              <a:rPr lang="zh-CN" altLang="en-US" sz="1600" dirty="0" smtClean="0"/>
              <a:t>和过程链接表</a:t>
            </a:r>
            <a:r>
              <a:rPr lang="en-US" altLang="zh-CN" sz="1600" dirty="0" smtClean="0"/>
              <a:t>(Procedure Linkage </a:t>
            </a:r>
            <a:r>
              <a:rPr lang="en-US" altLang="zh-CN" sz="1600" dirty="0" err="1" smtClean="0"/>
              <a:t>Table,PLT</a:t>
            </a:r>
            <a:r>
              <a:rPr lang="en-US" altLang="zh-CN" sz="1600" dirty="0" smtClean="0"/>
              <a:t>)</a:t>
            </a:r>
            <a:r>
              <a:rPr lang="zh-CN" altLang="en-US" sz="1600" dirty="0" smtClean="0"/>
              <a:t>。</a:t>
            </a:r>
            <a:r>
              <a:rPr lang="en-US" altLang="zh-CN" sz="1600" dirty="0" smtClean="0"/>
              <a:t/>
            </a:r>
            <a:br>
              <a:rPr lang="en-US" altLang="zh-CN" sz="1600" dirty="0" smtClean="0"/>
            </a:br>
            <a:r>
              <a:rPr lang="en-US" altLang="zh-CN" sz="1600" dirty="0" smtClean="0"/>
              <a:t>GOT</a:t>
            </a:r>
            <a:r>
              <a:rPr lang="zh-CN" altLang="en-US" sz="1600" dirty="0" smtClean="0"/>
              <a:t>属于数据段，</a:t>
            </a:r>
            <a:r>
              <a:rPr lang="en-US" altLang="zh-CN" sz="1600" dirty="0" smtClean="0"/>
              <a:t>PLT</a:t>
            </a:r>
            <a:r>
              <a:rPr lang="zh-CN" altLang="en-US" sz="1600" dirty="0" smtClean="0"/>
              <a:t>属于代码段。</a:t>
            </a:r>
            <a:endParaRPr lang="en-US" altLang="zh-CN" sz="1600" dirty="0" smtClean="0"/>
          </a:p>
          <a:p>
            <a:pPr marL="0" indent="0">
              <a:buNone/>
            </a:pPr>
            <a:r>
              <a:rPr lang="en-US" altLang="zh-CN" sz="1600" dirty="0" smtClean="0"/>
              <a:t>     </a:t>
            </a:r>
            <a:r>
              <a:rPr lang="zh-CN" altLang="en-US" sz="1600" dirty="0" smtClean="0"/>
              <a:t>如果目标文件调用定义在共享库中的函数则有自己</a:t>
            </a:r>
            <a:r>
              <a:rPr lang="en-US" altLang="zh-CN" sz="1600" dirty="0" smtClean="0"/>
              <a:t/>
            </a:r>
            <a:br>
              <a:rPr lang="en-US" altLang="zh-CN" sz="1600" dirty="0" smtClean="0"/>
            </a:br>
            <a:r>
              <a:rPr lang="zh-CN" altLang="en-US" sz="1600" dirty="0" smtClean="0"/>
              <a:t>的</a:t>
            </a:r>
            <a:r>
              <a:rPr lang="en-US" altLang="zh-CN" sz="1600" dirty="0" smtClean="0"/>
              <a:t>GOT</a:t>
            </a:r>
            <a:r>
              <a:rPr lang="zh-CN" altLang="en-US" sz="1600" dirty="0" smtClean="0"/>
              <a:t>和</a:t>
            </a:r>
            <a:r>
              <a:rPr lang="en-US" altLang="zh-CN" sz="1600" dirty="0" smtClean="0"/>
              <a:t>PLT</a:t>
            </a:r>
            <a:endParaRPr lang="en-US" altLang="zh-CN" sz="1600" dirty="0"/>
          </a:p>
          <a:p>
            <a:pPr marL="0" indent="0">
              <a:buNone/>
            </a:pPr>
            <a:r>
              <a:rPr lang="en-US" altLang="zh-CN" sz="1600" dirty="0" smtClean="0"/>
              <a:t>GOT,PLT</a:t>
            </a:r>
            <a:r>
              <a:rPr lang="zh-CN" altLang="en-US" sz="1600" dirty="0" smtClean="0"/>
              <a:t>内容如下</a:t>
            </a:r>
            <a:endParaRPr lang="en-US" altLang="zh-CN" sz="1600" dirty="0" smtClean="0"/>
          </a:p>
          <a:p>
            <a:pPr marL="0" indent="0">
              <a:buNone/>
            </a:pPr>
            <a:endParaRPr lang="en-US" altLang="zh-CN" sz="1600" dirty="0" smtClean="0"/>
          </a:p>
          <a:p>
            <a:pPr marL="0" indent="0">
              <a:buNone/>
            </a:pPr>
            <a:endParaRPr lang="en-US" altLang="zh-CN" sz="1600" dirty="0"/>
          </a:p>
        </p:txBody>
      </p:sp>
      <p:pic>
        <p:nvPicPr>
          <p:cNvPr id="5" name="图片 4"/>
          <p:cNvPicPr>
            <a:picLocks noChangeAspect="1"/>
          </p:cNvPicPr>
          <p:nvPr/>
        </p:nvPicPr>
        <p:blipFill>
          <a:blip r:embed="rId2"/>
          <a:stretch>
            <a:fillRect/>
          </a:stretch>
        </p:blipFill>
        <p:spPr>
          <a:xfrm>
            <a:off x="6229159" y="2815512"/>
            <a:ext cx="5030500" cy="3280488"/>
          </a:xfrm>
          <a:prstGeom prst="rect">
            <a:avLst/>
          </a:prstGeom>
        </p:spPr>
      </p:pic>
      <p:pic>
        <p:nvPicPr>
          <p:cNvPr id="6" name="图片 5"/>
          <p:cNvPicPr>
            <a:picLocks noChangeAspect="1"/>
          </p:cNvPicPr>
          <p:nvPr/>
        </p:nvPicPr>
        <p:blipFill>
          <a:blip r:embed="rId3"/>
          <a:stretch>
            <a:fillRect/>
          </a:stretch>
        </p:blipFill>
        <p:spPr>
          <a:xfrm>
            <a:off x="1382839" y="4409281"/>
            <a:ext cx="4725353" cy="2188456"/>
          </a:xfrm>
          <a:prstGeom prst="rect">
            <a:avLst/>
          </a:prstGeom>
        </p:spPr>
      </p:pic>
      <p:cxnSp>
        <p:nvCxnSpPr>
          <p:cNvPr id="8" name="直接连接符 7"/>
          <p:cNvCxnSpPr/>
          <p:nvPr/>
        </p:nvCxnSpPr>
        <p:spPr>
          <a:xfrm>
            <a:off x="4556760" y="4564380"/>
            <a:ext cx="67818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75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动态库</a:t>
            </a:r>
            <a:r>
              <a:rPr lang="en-US" altLang="zh-CN" dirty="0"/>
              <a:t>---PIC</a:t>
            </a:r>
            <a:r>
              <a:rPr lang="zh-CN" altLang="en-US" dirty="0"/>
              <a:t>函数调用</a:t>
            </a:r>
          </a:p>
        </p:txBody>
      </p:sp>
      <p:pic>
        <p:nvPicPr>
          <p:cNvPr id="7" name="图片 6"/>
          <p:cNvPicPr>
            <a:picLocks noChangeAspect="1"/>
          </p:cNvPicPr>
          <p:nvPr/>
        </p:nvPicPr>
        <p:blipFill>
          <a:blip r:embed="rId2"/>
          <a:stretch>
            <a:fillRect/>
          </a:stretch>
        </p:blipFill>
        <p:spPr>
          <a:xfrm>
            <a:off x="485852" y="1819377"/>
            <a:ext cx="4909705" cy="3149277"/>
          </a:xfrm>
          <a:prstGeom prst="rect">
            <a:avLst/>
          </a:prstGeom>
        </p:spPr>
      </p:pic>
      <p:pic>
        <p:nvPicPr>
          <p:cNvPr id="8" name="图片 7"/>
          <p:cNvPicPr>
            <a:picLocks noChangeAspect="1"/>
          </p:cNvPicPr>
          <p:nvPr/>
        </p:nvPicPr>
        <p:blipFill>
          <a:blip r:embed="rId3"/>
          <a:stretch>
            <a:fillRect/>
          </a:stretch>
        </p:blipFill>
        <p:spPr>
          <a:xfrm>
            <a:off x="5263894" y="5096709"/>
            <a:ext cx="5499735" cy="1441746"/>
          </a:xfrm>
          <a:prstGeom prst="rect">
            <a:avLst/>
          </a:prstGeom>
        </p:spPr>
      </p:pic>
      <p:pic>
        <p:nvPicPr>
          <p:cNvPr id="5" name="图片 4"/>
          <p:cNvPicPr>
            <a:picLocks noChangeAspect="1"/>
          </p:cNvPicPr>
          <p:nvPr/>
        </p:nvPicPr>
        <p:blipFill>
          <a:blip r:embed="rId4"/>
          <a:stretch>
            <a:fillRect/>
          </a:stretch>
        </p:blipFill>
        <p:spPr>
          <a:xfrm>
            <a:off x="5263894" y="4297362"/>
            <a:ext cx="5499735" cy="828066"/>
          </a:xfrm>
          <a:prstGeom prst="rect">
            <a:avLst/>
          </a:prstGeom>
        </p:spPr>
      </p:pic>
    </p:spTree>
    <p:extLst>
      <p:ext uri="{BB962C8B-B14F-4D97-AF65-F5344CB8AC3E}">
        <p14:creationId xmlns:p14="http://schemas.microsoft.com/office/powerpoint/2010/main" val="868596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动态库</a:t>
            </a:r>
            <a:r>
              <a:rPr lang="en-US" altLang="zh-CN" dirty="0" smtClean="0"/>
              <a:t>---</a:t>
            </a:r>
            <a:r>
              <a:rPr lang="zh-CN" altLang="en-US" dirty="0" smtClean="0"/>
              <a:t>运行时链接的方法</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en-US" altLang="zh-CN" dirty="0" smtClean="0"/>
              <a:t>#</a:t>
            </a:r>
            <a:r>
              <a:rPr lang="en-US" altLang="zh-CN" dirty="0"/>
              <a:t>include &lt;</a:t>
            </a:r>
            <a:r>
              <a:rPr lang="en-US" altLang="zh-CN" dirty="0" err="1"/>
              <a:t>dlfcn.h</a:t>
            </a:r>
            <a:r>
              <a:rPr lang="en-US" altLang="zh-CN" dirty="0" smtClean="0"/>
              <a:t>&gt;</a:t>
            </a:r>
            <a:br>
              <a:rPr lang="en-US" altLang="zh-CN" dirty="0" smtClean="0"/>
            </a:br>
            <a:r>
              <a:rPr lang="en-US" altLang="zh-CN" i="1" dirty="0" smtClean="0"/>
              <a:t>void </a:t>
            </a:r>
            <a:r>
              <a:rPr lang="en-US" altLang="zh-CN" i="1" dirty="0"/>
              <a:t>*</a:t>
            </a:r>
            <a:r>
              <a:rPr lang="en-US" altLang="zh-CN" i="1" dirty="0" err="1"/>
              <a:t>dlopen</a:t>
            </a:r>
            <a:r>
              <a:rPr lang="en-US" altLang="zh-CN" i="1" dirty="0"/>
              <a:t>(</a:t>
            </a:r>
            <a:r>
              <a:rPr lang="en-US" altLang="zh-CN" i="1" dirty="0" err="1"/>
              <a:t>const</a:t>
            </a:r>
            <a:r>
              <a:rPr lang="en-US" altLang="zh-CN" i="1" dirty="0"/>
              <a:t> char *filename, </a:t>
            </a:r>
            <a:r>
              <a:rPr lang="en-US" altLang="zh-CN" i="1" dirty="0" err="1"/>
              <a:t>int</a:t>
            </a:r>
            <a:r>
              <a:rPr lang="en-US" altLang="zh-CN" i="1" dirty="0"/>
              <a:t> flags</a:t>
            </a:r>
            <a:r>
              <a:rPr lang="en-US" altLang="zh-CN" i="1" dirty="0" smtClean="0"/>
              <a:t>);</a:t>
            </a:r>
            <a:r>
              <a:rPr lang="en-US" altLang="zh-CN" dirty="0" smtClean="0"/>
              <a:t/>
            </a:r>
            <a:br>
              <a:rPr lang="en-US" altLang="zh-CN" dirty="0" smtClean="0"/>
            </a:br>
            <a:r>
              <a:rPr lang="zh-CN" altLang="en-US" dirty="0" smtClean="0"/>
              <a:t>打开动态库</a:t>
            </a:r>
            <a:endParaRPr lang="en-US" altLang="zh-CN" dirty="0" smtClean="0"/>
          </a:p>
          <a:p>
            <a:pPr marL="0" indent="0">
              <a:buNone/>
            </a:pPr>
            <a:r>
              <a:rPr lang="en-US" altLang="zh-CN" i="1" dirty="0" smtClean="0"/>
              <a:t>void </a:t>
            </a:r>
            <a:r>
              <a:rPr lang="en-US" altLang="zh-CN" i="1" dirty="0"/>
              <a:t>*</a:t>
            </a:r>
            <a:r>
              <a:rPr lang="en-US" altLang="zh-CN" i="1" dirty="0" err="1"/>
              <a:t>dlsym</a:t>
            </a:r>
            <a:r>
              <a:rPr lang="en-US" altLang="zh-CN" i="1" dirty="0"/>
              <a:t>(void *handle, </a:t>
            </a:r>
            <a:r>
              <a:rPr lang="en-US" altLang="zh-CN" i="1" dirty="0" err="1"/>
              <a:t>const</a:t>
            </a:r>
            <a:r>
              <a:rPr lang="en-US" altLang="zh-CN" i="1" dirty="0"/>
              <a:t> char *symbol</a:t>
            </a:r>
            <a:r>
              <a:rPr lang="en-US" altLang="zh-CN" i="1" dirty="0" smtClean="0"/>
              <a:t>);</a:t>
            </a:r>
            <a:r>
              <a:rPr lang="en-US" altLang="zh-CN" dirty="0" smtClean="0"/>
              <a:t/>
            </a:r>
            <a:br>
              <a:rPr lang="en-US" altLang="zh-CN" dirty="0" smtClean="0"/>
            </a:br>
            <a:r>
              <a:rPr lang="zh-CN" altLang="en-US" dirty="0" smtClean="0"/>
              <a:t>获取库内符号</a:t>
            </a:r>
            <a:r>
              <a:rPr lang="en-US" altLang="zh-CN" dirty="0"/>
              <a:t/>
            </a:r>
            <a:br>
              <a:rPr lang="en-US" altLang="zh-CN" dirty="0"/>
            </a:br>
            <a:r>
              <a:rPr lang="en-US" altLang="zh-CN" dirty="0" smtClean="0"/>
              <a:t/>
            </a:r>
            <a:br>
              <a:rPr lang="en-US" altLang="zh-CN" dirty="0" smtClean="0"/>
            </a:br>
            <a:r>
              <a:rPr lang="en-US" altLang="zh-CN" i="1" dirty="0" smtClean="0"/>
              <a:t>char </a:t>
            </a:r>
            <a:r>
              <a:rPr lang="en-US" altLang="zh-CN" i="1" dirty="0"/>
              <a:t>*</a:t>
            </a:r>
            <a:r>
              <a:rPr lang="en-US" altLang="zh-CN" i="1" dirty="0" err="1"/>
              <a:t>dlerror</a:t>
            </a:r>
            <a:r>
              <a:rPr lang="en-US" altLang="zh-CN" i="1" dirty="0"/>
              <a:t>(void</a:t>
            </a:r>
            <a:r>
              <a:rPr lang="en-US" altLang="zh-CN" i="1" dirty="0" smtClean="0"/>
              <a:t>);</a:t>
            </a:r>
            <a:r>
              <a:rPr lang="en-US" altLang="zh-CN" dirty="0" smtClean="0"/>
              <a:t/>
            </a:r>
            <a:br>
              <a:rPr lang="en-US" altLang="zh-CN" dirty="0" smtClean="0"/>
            </a:br>
            <a:r>
              <a:rPr lang="zh-CN" altLang="en-US" dirty="0" smtClean="0"/>
              <a:t>获取错误详情</a:t>
            </a:r>
            <a:r>
              <a:rPr lang="en-US" altLang="zh-CN" dirty="0" smtClean="0"/>
              <a:t/>
            </a:r>
            <a:br>
              <a:rPr lang="en-US" altLang="zh-CN" dirty="0" smtClean="0"/>
            </a:br>
            <a:r>
              <a:rPr lang="en-US" altLang="zh-CN" dirty="0" smtClean="0"/>
              <a:t/>
            </a:r>
            <a:br>
              <a:rPr lang="en-US" altLang="zh-CN" dirty="0" smtClean="0"/>
            </a:br>
            <a:r>
              <a:rPr lang="en-US" altLang="zh-CN" i="1" dirty="0" err="1" smtClean="0"/>
              <a:t>int</a:t>
            </a:r>
            <a:r>
              <a:rPr lang="en-US" altLang="zh-CN" i="1" dirty="0" smtClean="0"/>
              <a:t> </a:t>
            </a:r>
            <a:r>
              <a:rPr lang="en-US" altLang="zh-CN" i="1" dirty="0" err="1"/>
              <a:t>dlclose</a:t>
            </a:r>
            <a:r>
              <a:rPr lang="en-US" altLang="zh-CN" i="1" dirty="0"/>
              <a:t>(void *handle</a:t>
            </a:r>
            <a:r>
              <a:rPr lang="en-US" altLang="zh-CN" i="1" dirty="0" smtClean="0"/>
              <a:t>);</a:t>
            </a:r>
            <a:r>
              <a:rPr lang="en-US" altLang="zh-CN" dirty="0" smtClean="0"/>
              <a:t/>
            </a:r>
            <a:br>
              <a:rPr lang="en-US" altLang="zh-CN" dirty="0" smtClean="0"/>
            </a:br>
            <a:r>
              <a:rPr lang="zh-CN" altLang="en-US" dirty="0" smtClean="0"/>
              <a:t>关闭动态库</a:t>
            </a:r>
            <a:endParaRPr lang="en-US" altLang="zh-CN" dirty="0"/>
          </a:p>
          <a:p>
            <a:pPr marL="0" indent="0">
              <a:buNone/>
            </a:pPr>
            <a:r>
              <a:rPr lang="en-US" altLang="zh-CN" dirty="0" smtClean="0"/>
              <a:t>Link </a:t>
            </a:r>
            <a:r>
              <a:rPr lang="en-US" altLang="zh-CN" dirty="0"/>
              <a:t>with </a:t>
            </a:r>
            <a:r>
              <a:rPr lang="en-US" altLang="zh-CN" dirty="0" smtClean="0"/>
              <a:t>–</a:t>
            </a:r>
            <a:r>
              <a:rPr lang="en-US" altLang="zh-CN" dirty="0" err="1" smtClean="0"/>
              <a:t>ldl</a:t>
            </a:r>
            <a:endParaRPr lang="en-US" altLang="zh-CN" dirty="0" smtClean="0"/>
          </a:p>
          <a:p>
            <a:pPr marL="0" indent="0">
              <a:buNone/>
            </a:pPr>
            <a:endParaRPr lang="en-US" altLang="zh-CN" dirty="0"/>
          </a:p>
          <a:p>
            <a:pPr marL="0" indent="0">
              <a:buNone/>
            </a:pPr>
            <a:r>
              <a:rPr lang="en-US" altLang="zh-CN" sz="1200" dirty="0">
                <a:solidFill>
                  <a:srgbClr val="0070C0"/>
                </a:solidFill>
              </a:rPr>
              <a:t>/home/</a:t>
            </a:r>
            <a:r>
              <a:rPr lang="en-US" altLang="zh-CN" sz="1200" dirty="0" err="1">
                <a:solidFill>
                  <a:srgbClr val="0070C0"/>
                </a:solidFill>
              </a:rPr>
              <a:t>jh</a:t>
            </a:r>
            <a:r>
              <a:rPr lang="en-US" altLang="zh-CN" sz="1200" dirty="0">
                <a:solidFill>
                  <a:srgbClr val="0070C0"/>
                </a:solidFill>
              </a:rPr>
              <a:t>/</a:t>
            </a:r>
            <a:r>
              <a:rPr lang="en-US" altLang="zh-CN" sz="1200" dirty="0" err="1">
                <a:solidFill>
                  <a:srgbClr val="0070C0"/>
                </a:solidFill>
              </a:rPr>
              <a:t>LinuxOpenNote</a:t>
            </a:r>
            <a:r>
              <a:rPr lang="en-US" altLang="zh-CN" sz="1200" dirty="0">
                <a:solidFill>
                  <a:srgbClr val="0070C0"/>
                </a:solidFill>
              </a:rPr>
              <a:t>/</a:t>
            </a:r>
            <a:r>
              <a:rPr lang="en-US" altLang="zh-CN" sz="1200" dirty="0" err="1">
                <a:solidFill>
                  <a:srgbClr val="0070C0"/>
                </a:solidFill>
              </a:rPr>
              <a:t>ComputerSystem</a:t>
            </a:r>
            <a:r>
              <a:rPr lang="en-US" altLang="zh-CN" sz="1200" dirty="0">
                <a:solidFill>
                  <a:srgbClr val="0070C0"/>
                </a:solidFill>
              </a:rPr>
              <a:t>/chapter_7/</a:t>
            </a:r>
            <a:r>
              <a:rPr lang="en-US" altLang="zh-CN" sz="1200" dirty="0" err="1">
                <a:solidFill>
                  <a:srgbClr val="0070C0"/>
                </a:solidFill>
              </a:rPr>
              <a:t>work_shop</a:t>
            </a:r>
            <a:r>
              <a:rPr lang="en-US" altLang="zh-CN" sz="1200" dirty="0">
                <a:solidFill>
                  <a:srgbClr val="0070C0"/>
                </a:solidFill>
              </a:rPr>
              <a:t>/routine/</a:t>
            </a:r>
            <a:r>
              <a:rPr lang="en-US" altLang="zh-CN" sz="1200" dirty="0" err="1">
                <a:solidFill>
                  <a:srgbClr val="0070C0"/>
                </a:solidFill>
              </a:rPr>
              <a:t>ShareLib</a:t>
            </a:r>
            <a:r>
              <a:rPr lang="en-US" altLang="zh-CN" sz="1200" dirty="0">
                <a:solidFill>
                  <a:srgbClr val="0070C0"/>
                </a:solidFill>
              </a:rPr>
              <a:t>/</a:t>
            </a:r>
            <a:r>
              <a:rPr lang="en-US" altLang="zh-CN" sz="1200" dirty="0" err="1">
                <a:solidFill>
                  <a:srgbClr val="0070C0"/>
                </a:solidFill>
              </a:rPr>
              <a:t>runTime</a:t>
            </a:r>
            <a:endParaRPr lang="en-US" altLang="zh-CN" sz="1200" dirty="0" smtClean="0">
              <a:solidFill>
                <a:srgbClr val="0070C0"/>
              </a:solidFill>
            </a:endParaRPr>
          </a:p>
          <a:p>
            <a:pPr marL="0" indent="0">
              <a:buNone/>
            </a:pPr>
            <a:endParaRPr lang="en-US" altLang="zh-CN" dirty="0" smtClean="0"/>
          </a:p>
        </p:txBody>
      </p:sp>
    </p:spTree>
    <p:extLst>
      <p:ext uri="{BB962C8B-B14F-4D97-AF65-F5344CB8AC3E}">
        <p14:creationId xmlns:p14="http://schemas.microsoft.com/office/powerpoint/2010/main" val="4102281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库打桩</a:t>
            </a:r>
            <a:endParaRPr lang="zh-CN" altLang="en-US" dirty="0"/>
          </a:p>
        </p:txBody>
      </p:sp>
      <p:sp>
        <p:nvSpPr>
          <p:cNvPr id="3" name="副标题 2"/>
          <p:cNvSpPr>
            <a:spLocks noGrp="1"/>
          </p:cNvSpPr>
          <p:nvPr>
            <p:ph type="subTitle" idx="1"/>
          </p:nvPr>
        </p:nvSpPr>
        <p:spPr>
          <a:xfrm>
            <a:off x="2400559" y="4735901"/>
            <a:ext cx="6182724" cy="1532051"/>
          </a:xfrm>
        </p:spPr>
        <p:txBody>
          <a:bodyPr/>
          <a:lstStyle/>
          <a:p>
            <a:pPr algn="r"/>
            <a:endParaRPr lang="zh-CN" altLang="en-US" dirty="0">
              <a:solidFill>
                <a:schemeClr val="tx1"/>
              </a:solidFill>
            </a:endParaRPr>
          </a:p>
        </p:txBody>
      </p:sp>
    </p:spTree>
    <p:extLst>
      <p:ext uri="{BB962C8B-B14F-4D97-AF65-F5344CB8AC3E}">
        <p14:creationId xmlns:p14="http://schemas.microsoft.com/office/powerpoint/2010/main" val="33385450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基本概念</a:t>
            </a:r>
            <a:endParaRPr lang="zh-CN" altLang="en-US" dirty="0"/>
          </a:p>
        </p:txBody>
      </p:sp>
      <p:pic>
        <p:nvPicPr>
          <p:cNvPr id="3" name="内容占位符 2"/>
          <p:cNvPicPr>
            <a:picLocks noGrp="1" noChangeAspect="1"/>
          </p:cNvPicPr>
          <p:nvPr>
            <p:ph idx="1"/>
          </p:nvPr>
        </p:nvPicPr>
        <p:blipFill>
          <a:blip r:embed="rId2"/>
          <a:stretch>
            <a:fillRect/>
          </a:stretch>
        </p:blipFill>
        <p:spPr>
          <a:xfrm>
            <a:off x="1261872" y="2036613"/>
            <a:ext cx="7272337" cy="2047615"/>
          </a:xfrm>
          <a:prstGeom prst="rect">
            <a:avLst/>
          </a:prstGeom>
        </p:spPr>
      </p:pic>
    </p:spTree>
    <p:extLst>
      <p:ext uri="{BB962C8B-B14F-4D97-AF65-F5344CB8AC3E}">
        <p14:creationId xmlns:p14="http://schemas.microsoft.com/office/powerpoint/2010/main" val="2291659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---debug</a:t>
            </a:r>
            <a:r>
              <a:rPr lang="zh-CN" altLang="en-US" dirty="0" smtClean="0"/>
              <a:t>时机</a:t>
            </a:r>
            <a:endParaRPr lang="zh-CN" altLang="en-US" dirty="0"/>
          </a:p>
        </p:txBody>
      </p:sp>
      <p:sp>
        <p:nvSpPr>
          <p:cNvPr id="3" name="内容占位符 2"/>
          <p:cNvSpPr>
            <a:spLocks noGrp="1"/>
          </p:cNvSpPr>
          <p:nvPr>
            <p:ph idx="1"/>
          </p:nvPr>
        </p:nvSpPr>
        <p:spPr/>
        <p:txBody>
          <a:bodyPr/>
          <a:lstStyle/>
          <a:p>
            <a:r>
              <a:rPr lang="zh-CN" altLang="en-US" dirty="0" smtClean="0"/>
              <a:t>编译时，要求能访问源码</a:t>
            </a:r>
            <a:endParaRPr lang="en-US" altLang="zh-CN" dirty="0" smtClean="0"/>
          </a:p>
          <a:p>
            <a:endParaRPr lang="en-US" altLang="zh-CN" dirty="0" smtClean="0"/>
          </a:p>
          <a:p>
            <a:r>
              <a:rPr lang="zh-CN" altLang="en-US" dirty="0" smtClean="0"/>
              <a:t>链接时，要求能访问可重定位目标文件</a:t>
            </a:r>
            <a:endParaRPr lang="en-US" altLang="zh-CN" dirty="0" smtClean="0"/>
          </a:p>
          <a:p>
            <a:endParaRPr lang="en-US" altLang="zh-CN" dirty="0" smtClean="0"/>
          </a:p>
          <a:p>
            <a:r>
              <a:rPr lang="zh-CN" altLang="en-US" dirty="0" smtClean="0"/>
              <a:t>运行时，要求能访问可执行目标文件</a:t>
            </a:r>
            <a:endParaRPr lang="en-US" altLang="zh-CN" dirty="0"/>
          </a:p>
          <a:p>
            <a:endParaRPr lang="en-US" altLang="zh-CN" dirty="0" smtClean="0"/>
          </a:p>
          <a:p>
            <a:endParaRPr lang="en-US" altLang="zh-CN" dirty="0"/>
          </a:p>
          <a:p>
            <a:pPr marL="0" indent="0">
              <a:buNone/>
            </a:pPr>
            <a:r>
              <a:rPr lang="en-US" altLang="zh-CN" sz="1200" dirty="0">
                <a:solidFill>
                  <a:srgbClr val="0070C0"/>
                </a:solidFill>
              </a:rPr>
              <a:t>/</a:t>
            </a:r>
            <a:r>
              <a:rPr lang="en-US" altLang="zh-CN" sz="1200" dirty="0" smtClean="0">
                <a:solidFill>
                  <a:srgbClr val="0070C0"/>
                </a:solidFill>
              </a:rPr>
              <a:t>home/</a:t>
            </a:r>
            <a:r>
              <a:rPr lang="en-US" altLang="zh-CN" sz="1200" dirty="0" err="1" smtClean="0">
                <a:solidFill>
                  <a:srgbClr val="0070C0"/>
                </a:solidFill>
              </a:rPr>
              <a:t>jh</a:t>
            </a:r>
            <a:r>
              <a:rPr lang="en-US" altLang="zh-CN" sz="1200" dirty="0" smtClean="0">
                <a:solidFill>
                  <a:srgbClr val="0070C0"/>
                </a:solidFill>
              </a:rPr>
              <a:t>/</a:t>
            </a:r>
            <a:r>
              <a:rPr lang="en-US" altLang="zh-CN" sz="1200" dirty="0" err="1" smtClean="0">
                <a:solidFill>
                  <a:srgbClr val="0070C0"/>
                </a:solidFill>
              </a:rPr>
              <a:t>LinuxOpenNote</a:t>
            </a:r>
            <a:r>
              <a:rPr lang="en-US" altLang="zh-CN" sz="1200" dirty="0" smtClean="0">
                <a:solidFill>
                  <a:srgbClr val="0070C0"/>
                </a:solidFill>
              </a:rPr>
              <a:t>/</a:t>
            </a:r>
            <a:r>
              <a:rPr lang="en-US" altLang="zh-CN" sz="1200" dirty="0" err="1" smtClean="0">
                <a:solidFill>
                  <a:srgbClr val="0070C0"/>
                </a:solidFill>
              </a:rPr>
              <a:t>ComputerSystem</a:t>
            </a:r>
            <a:r>
              <a:rPr lang="en-US" altLang="zh-CN" sz="1200" dirty="0" smtClean="0">
                <a:solidFill>
                  <a:srgbClr val="0070C0"/>
                </a:solidFill>
              </a:rPr>
              <a:t>/chapter_7/</a:t>
            </a:r>
            <a:r>
              <a:rPr lang="en-US" altLang="zh-CN" sz="1200" dirty="0" err="1" smtClean="0">
                <a:solidFill>
                  <a:srgbClr val="0070C0"/>
                </a:solidFill>
              </a:rPr>
              <a:t>work_shop</a:t>
            </a:r>
            <a:r>
              <a:rPr lang="en-US" altLang="zh-CN" sz="1200" dirty="0" smtClean="0">
                <a:solidFill>
                  <a:srgbClr val="0070C0"/>
                </a:solidFill>
              </a:rPr>
              <a:t>/routine/</a:t>
            </a:r>
            <a:r>
              <a:rPr lang="en-US" altLang="zh-CN" sz="1200" dirty="0" err="1" smtClean="0">
                <a:solidFill>
                  <a:srgbClr val="0070C0"/>
                </a:solidFill>
              </a:rPr>
              <a:t>InterPositioning</a:t>
            </a:r>
            <a:endParaRPr lang="en-US" altLang="zh-CN" sz="1200" dirty="0" smtClean="0">
              <a:solidFill>
                <a:srgbClr val="0070C0"/>
              </a:solidFill>
            </a:endParaRPr>
          </a:p>
          <a:p>
            <a:pPr marL="0" indent="0">
              <a:buNone/>
            </a:pPr>
            <a:r>
              <a:rPr lang="zh-CN" altLang="en-US" sz="1200" dirty="0">
                <a:solidFill>
                  <a:srgbClr val="0070C0"/>
                </a:solidFill>
              </a:rPr>
              <a:t>https://zhuanlan.zhihu.com/p/76036630</a:t>
            </a:r>
          </a:p>
          <a:p>
            <a:pPr marL="0" indent="0">
              <a:buNone/>
            </a:pPr>
            <a:endParaRPr lang="zh-CN" altLang="en-US" sz="1200" dirty="0">
              <a:solidFill>
                <a:srgbClr val="0070C0"/>
              </a:solidFill>
            </a:endParaRPr>
          </a:p>
        </p:txBody>
      </p:sp>
    </p:spTree>
    <p:extLst>
      <p:ext uri="{BB962C8B-B14F-4D97-AF65-F5344CB8AC3E}">
        <p14:creationId xmlns:p14="http://schemas.microsoft.com/office/powerpoint/2010/main" val="2833297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库</a:t>
            </a:r>
            <a:r>
              <a:rPr lang="zh-CN" altLang="en-US" dirty="0" smtClean="0"/>
              <a:t>打桩</a:t>
            </a:r>
            <a:r>
              <a:rPr lang="en-US" altLang="zh-CN" dirty="0" smtClean="0"/>
              <a:t>---</a:t>
            </a:r>
            <a:r>
              <a:rPr lang="zh-CN" altLang="en-US" dirty="0" smtClean="0"/>
              <a:t>编译时打桩</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939723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链接时打桩</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36108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链接器是什么，有什么作用</a:t>
            </a:r>
            <a:endParaRPr lang="zh-CN" altLang="en-US" dirty="0"/>
          </a:p>
        </p:txBody>
      </p:sp>
      <p:sp>
        <p:nvSpPr>
          <p:cNvPr id="3" name="内容占位符 2"/>
          <p:cNvSpPr>
            <a:spLocks noGrp="1"/>
          </p:cNvSpPr>
          <p:nvPr>
            <p:ph idx="1"/>
          </p:nvPr>
        </p:nvSpPr>
        <p:spPr/>
        <p:txBody>
          <a:bodyPr>
            <a:normAutofit/>
          </a:bodyPr>
          <a:lstStyle/>
          <a:p>
            <a:endParaRPr lang="en-US" altLang="zh-CN" dirty="0" smtClean="0"/>
          </a:p>
          <a:p>
            <a:r>
              <a:rPr lang="zh-CN" altLang="en-US" dirty="0" smtClean="0"/>
              <a:t>实现链接这一动作的软件程序</a:t>
            </a:r>
            <a:endParaRPr lang="en-US" altLang="zh-CN" dirty="0" smtClean="0"/>
          </a:p>
          <a:p>
            <a:pPr marL="0" indent="0">
              <a:buNone/>
            </a:pPr>
            <a:endParaRPr lang="en-US" altLang="zh-CN" dirty="0" smtClean="0"/>
          </a:p>
          <a:p>
            <a:r>
              <a:rPr lang="zh-CN" altLang="en-US" dirty="0" smtClean="0"/>
              <a:t>链接器的出现使得分离编译（</a:t>
            </a:r>
            <a:r>
              <a:rPr lang="en-US" altLang="zh-CN" dirty="0" smtClean="0"/>
              <a:t>separate compilation</a:t>
            </a:r>
            <a:r>
              <a:rPr lang="zh-CN" altLang="en-US" dirty="0" smtClean="0"/>
              <a:t>）成为可能</a:t>
            </a:r>
            <a:r>
              <a:rPr lang="en-US" altLang="zh-CN" dirty="0" smtClean="0"/>
              <a:t/>
            </a:r>
            <a:br>
              <a:rPr lang="en-US" altLang="zh-CN" dirty="0" smtClean="0"/>
            </a:br>
            <a:r>
              <a:rPr lang="zh-CN" altLang="en-US" sz="1600" dirty="0" smtClean="0">
                <a:solidFill>
                  <a:schemeClr val="tx1"/>
                </a:solidFill>
              </a:rPr>
              <a:t>不用将大型程序组织为一个巨大的源文件，而是分解为更小的模块，且可以单独的修改和编译这些模块</a:t>
            </a:r>
            <a:r>
              <a:rPr lang="en-US" altLang="zh-CN" sz="1600" dirty="0">
                <a:solidFill>
                  <a:schemeClr val="tx1"/>
                </a:solidFill>
              </a:rPr>
              <a:t/>
            </a:r>
            <a:br>
              <a:rPr lang="en-US" altLang="zh-CN" sz="1600" dirty="0">
                <a:solidFill>
                  <a:schemeClr val="tx1"/>
                </a:solidFill>
              </a:rPr>
            </a:br>
            <a:r>
              <a:rPr lang="en-US" altLang="zh-CN" sz="1050" i="1" dirty="0" smtClean="0">
                <a:solidFill>
                  <a:srgbClr val="0070C0"/>
                </a:solidFill>
              </a:rPr>
              <a:t>/home/</a:t>
            </a:r>
            <a:r>
              <a:rPr lang="en-US" altLang="zh-CN" sz="1050" i="1" dirty="0" err="1" smtClean="0">
                <a:solidFill>
                  <a:srgbClr val="0070C0"/>
                </a:solidFill>
              </a:rPr>
              <a:t>jh</a:t>
            </a:r>
            <a:r>
              <a:rPr lang="en-US" altLang="zh-CN" sz="1050" i="1" dirty="0" smtClean="0">
                <a:solidFill>
                  <a:srgbClr val="0070C0"/>
                </a:solidFill>
              </a:rPr>
              <a:t>/</a:t>
            </a:r>
            <a:r>
              <a:rPr lang="en-US" altLang="zh-CN" sz="1050" i="1" dirty="0" err="1" smtClean="0">
                <a:solidFill>
                  <a:srgbClr val="0070C0"/>
                </a:solidFill>
              </a:rPr>
              <a:t>LinuxOpenNote</a:t>
            </a:r>
            <a:r>
              <a:rPr lang="en-US" altLang="zh-CN" sz="1050" i="1" dirty="0" smtClean="0">
                <a:solidFill>
                  <a:srgbClr val="0070C0"/>
                </a:solidFill>
              </a:rPr>
              <a:t>/</a:t>
            </a:r>
            <a:r>
              <a:rPr lang="en-US" altLang="zh-CN" sz="1050" i="1" dirty="0" err="1" smtClean="0">
                <a:solidFill>
                  <a:srgbClr val="0070C0"/>
                </a:solidFill>
              </a:rPr>
              <a:t>ComputerSystem</a:t>
            </a:r>
            <a:r>
              <a:rPr lang="en-US" altLang="zh-CN" sz="1050" i="1" dirty="0" smtClean="0">
                <a:solidFill>
                  <a:srgbClr val="0070C0"/>
                </a:solidFill>
              </a:rPr>
              <a:t>/chapter_7/</a:t>
            </a:r>
            <a:r>
              <a:rPr lang="en-US" altLang="zh-CN" sz="1050" i="1" dirty="0" err="1" smtClean="0">
                <a:solidFill>
                  <a:srgbClr val="0070C0"/>
                </a:solidFill>
              </a:rPr>
              <a:t>work_shop</a:t>
            </a:r>
            <a:r>
              <a:rPr lang="en-US" altLang="zh-CN" sz="1050" i="1" dirty="0" smtClean="0">
                <a:solidFill>
                  <a:srgbClr val="0070C0"/>
                </a:solidFill>
              </a:rPr>
              <a:t>/routine/</a:t>
            </a:r>
            <a:r>
              <a:rPr lang="en-US" altLang="zh-CN" sz="1050" i="1" dirty="0" err="1" smtClean="0">
                <a:solidFill>
                  <a:srgbClr val="0070C0"/>
                </a:solidFill>
              </a:rPr>
              <a:t>WhatLinkIs</a:t>
            </a:r>
            <a:endParaRPr lang="en-US" altLang="zh-CN" sz="1050" dirty="0" smtClean="0">
              <a:solidFill>
                <a:srgbClr val="0070C0"/>
              </a:solidFill>
            </a:endParaRPr>
          </a:p>
          <a:p>
            <a:pPr marL="0" indent="0">
              <a:buNone/>
            </a:pPr>
            <a:endParaRPr lang="en-US" altLang="zh-CN" dirty="0"/>
          </a:p>
          <a:p>
            <a:pPr marL="0" indent="0">
              <a:buNone/>
            </a:pPr>
            <a:r>
              <a:rPr lang="zh-CN" altLang="en-US" dirty="0" smtClean="0">
                <a:solidFill>
                  <a:srgbClr val="FF0000"/>
                </a:solidFill>
              </a:rPr>
              <a:t>为什么</a:t>
            </a:r>
            <a:r>
              <a:rPr lang="zh-CN" altLang="en-US" dirty="0">
                <a:solidFill>
                  <a:srgbClr val="FF0000"/>
                </a:solidFill>
              </a:rPr>
              <a:t>链接器可以实现分离编译？</a:t>
            </a:r>
            <a:endParaRPr lang="en-US" altLang="zh-CN" dirty="0">
              <a:solidFill>
                <a:srgbClr val="FF0000"/>
              </a:solidFill>
            </a:endParaRPr>
          </a:p>
          <a:p>
            <a:pPr marL="0" indent="0">
              <a:buNone/>
            </a:pPr>
            <a:r>
              <a:rPr lang="en-US" altLang="zh-CN" sz="1600" dirty="0">
                <a:solidFill>
                  <a:schemeClr val="tx1"/>
                </a:solidFill>
              </a:rPr>
              <a:t/>
            </a:r>
            <a:br>
              <a:rPr lang="en-US" altLang="zh-CN" sz="1600" dirty="0">
                <a:solidFill>
                  <a:schemeClr val="tx1"/>
                </a:solidFill>
              </a:rPr>
            </a:br>
            <a:endParaRPr lang="en-US" altLang="zh-CN" sz="1600" dirty="0" smtClean="0">
              <a:solidFill>
                <a:schemeClr val="tx1"/>
              </a:solidFill>
            </a:endParaRPr>
          </a:p>
          <a:p>
            <a:pPr marL="0" indent="0">
              <a:buNone/>
            </a:pPr>
            <a:endParaRPr lang="en-US" altLang="zh-CN" sz="1600" dirty="0" smtClean="0">
              <a:solidFill>
                <a:schemeClr val="tx1"/>
              </a:solidFill>
            </a:endParaRPr>
          </a:p>
          <a:p>
            <a:pPr marL="0" indent="0">
              <a:buNone/>
            </a:pPr>
            <a:endParaRPr lang="en-US" altLang="zh-CN" sz="1600" dirty="0">
              <a:solidFill>
                <a:schemeClr val="tx1"/>
              </a:solidFill>
            </a:endParaRPr>
          </a:p>
        </p:txBody>
      </p:sp>
    </p:spTree>
    <p:extLst>
      <p:ext uri="{BB962C8B-B14F-4D97-AF65-F5344CB8AC3E}">
        <p14:creationId xmlns:p14="http://schemas.microsoft.com/office/powerpoint/2010/main" val="26854337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库打桩</a:t>
            </a:r>
            <a:r>
              <a:rPr lang="en-US" altLang="zh-CN" dirty="0" smtClean="0"/>
              <a:t>---</a:t>
            </a:r>
            <a:r>
              <a:rPr lang="zh-CN" altLang="en-US" dirty="0" smtClean="0"/>
              <a:t>运行时打桩</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1335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链接器在编译的哪个阶段开始工作</a:t>
            </a:r>
            <a:endParaRPr lang="zh-CN" altLang="en-US" dirty="0"/>
          </a:p>
        </p:txBody>
      </p:sp>
      <p:sp>
        <p:nvSpPr>
          <p:cNvPr id="3" name="内容占位符 2"/>
          <p:cNvSpPr>
            <a:spLocks noGrp="1"/>
          </p:cNvSpPr>
          <p:nvPr>
            <p:ph idx="1"/>
          </p:nvPr>
        </p:nvSpPr>
        <p:spPr>
          <a:xfrm>
            <a:off x="1261872" y="1828800"/>
            <a:ext cx="9692640" cy="4351337"/>
          </a:xfrm>
        </p:spPr>
        <p:txBody>
          <a:bodyPr/>
          <a:lstStyle/>
          <a:p>
            <a:endParaRPr lang="en-US" altLang="zh-CN" dirty="0" smtClean="0"/>
          </a:p>
          <a:p>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dirty="0" smtClean="0"/>
              <a:t>为了更好的要理解这个问题，我们来看</a:t>
            </a:r>
            <a:r>
              <a:rPr lang="en-US" altLang="zh-CN" dirty="0" err="1" smtClean="0"/>
              <a:t>helloword.c</a:t>
            </a:r>
            <a:r>
              <a:rPr lang="zh-CN" altLang="en-US" dirty="0" smtClean="0"/>
              <a:t>是如何被转换成可执行目标文件</a:t>
            </a:r>
            <a:endParaRPr lang="zh-CN" altLang="en-US" dirty="0"/>
          </a:p>
        </p:txBody>
      </p:sp>
      <p:pic>
        <p:nvPicPr>
          <p:cNvPr id="4" name="图片 3"/>
          <p:cNvPicPr>
            <a:picLocks noChangeAspect="1"/>
          </p:cNvPicPr>
          <p:nvPr/>
        </p:nvPicPr>
        <p:blipFill>
          <a:blip r:embed="rId2"/>
          <a:stretch>
            <a:fillRect/>
          </a:stretch>
        </p:blipFill>
        <p:spPr>
          <a:xfrm>
            <a:off x="1400175" y="2657475"/>
            <a:ext cx="9391650" cy="1543050"/>
          </a:xfrm>
          <a:prstGeom prst="rect">
            <a:avLst/>
          </a:prstGeom>
        </p:spPr>
      </p:pic>
      <p:sp>
        <p:nvSpPr>
          <p:cNvPr id="5" name="矩形 4"/>
          <p:cNvSpPr/>
          <p:nvPr/>
        </p:nvSpPr>
        <p:spPr>
          <a:xfrm>
            <a:off x="8155459" y="2784389"/>
            <a:ext cx="2380736" cy="1416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41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HelloWorld</a:t>
            </a:r>
            <a:r>
              <a:rPr lang="zh-CN" altLang="en-US" dirty="0"/>
              <a:t>的转换过程</a:t>
            </a:r>
          </a:p>
        </p:txBody>
      </p:sp>
      <p:sp>
        <p:nvSpPr>
          <p:cNvPr id="3" name="内容占位符 2"/>
          <p:cNvSpPr>
            <a:spLocks noGrp="1"/>
          </p:cNvSpPr>
          <p:nvPr>
            <p:ph idx="1"/>
          </p:nvPr>
        </p:nvSpPr>
        <p:spPr>
          <a:xfrm>
            <a:off x="1261872" y="1911179"/>
            <a:ext cx="9165644" cy="4351337"/>
          </a:xfrm>
        </p:spPr>
        <p:txBody>
          <a:bodyPr/>
          <a:lstStyle/>
          <a:p>
            <a:pPr marL="0" indent="0">
              <a:buNone/>
            </a:pPr>
            <a:r>
              <a:rPr lang="en-US" altLang="zh-CN" dirty="0" err="1" smtClean="0"/>
              <a:t>HelloWorld</a:t>
            </a:r>
            <a:r>
              <a:rPr lang="zh-CN" altLang="en-US" dirty="0" smtClean="0"/>
              <a:t>是由人类可读的高级语言</a:t>
            </a:r>
            <a:r>
              <a:rPr lang="en-US" altLang="zh-CN" dirty="0" smtClean="0"/>
              <a:t>---C</a:t>
            </a:r>
            <a:r>
              <a:rPr lang="zh-CN" altLang="en-US" dirty="0" smtClean="0"/>
              <a:t>语言 编写的。</a:t>
            </a:r>
            <a:r>
              <a:rPr lang="en-US" altLang="zh-CN" dirty="0"/>
              <a:t/>
            </a:r>
            <a:br>
              <a:rPr lang="en-US" altLang="zh-CN" dirty="0"/>
            </a:br>
            <a:r>
              <a:rPr lang="en-US" altLang="zh-CN" sz="1100" dirty="0">
                <a:solidFill>
                  <a:srgbClr val="0070C0"/>
                </a:solidFill>
              </a:rPr>
              <a:t>~/</a:t>
            </a:r>
            <a:r>
              <a:rPr lang="en-US" altLang="zh-CN" sz="1100" dirty="0" err="1">
                <a:solidFill>
                  <a:srgbClr val="0070C0"/>
                </a:solidFill>
              </a:rPr>
              <a:t>LinuxOpenNote</a:t>
            </a:r>
            <a:r>
              <a:rPr lang="en-US" altLang="zh-CN" sz="1100" dirty="0">
                <a:solidFill>
                  <a:srgbClr val="0070C0"/>
                </a:solidFill>
              </a:rPr>
              <a:t>/</a:t>
            </a:r>
            <a:r>
              <a:rPr lang="en-US" altLang="zh-CN" sz="1100" dirty="0" err="1">
                <a:solidFill>
                  <a:srgbClr val="0070C0"/>
                </a:solidFill>
              </a:rPr>
              <a:t>ComputerSystem</a:t>
            </a:r>
            <a:r>
              <a:rPr lang="en-US" altLang="zh-CN" sz="1100" dirty="0">
                <a:solidFill>
                  <a:srgbClr val="0070C0"/>
                </a:solidFill>
              </a:rPr>
              <a:t>/chapter_7/</a:t>
            </a:r>
            <a:r>
              <a:rPr lang="en-US" altLang="zh-CN" sz="1100" dirty="0" err="1">
                <a:solidFill>
                  <a:srgbClr val="0070C0"/>
                </a:solidFill>
              </a:rPr>
              <a:t>work_shop</a:t>
            </a:r>
            <a:r>
              <a:rPr lang="en-US" altLang="zh-CN" sz="1100" dirty="0">
                <a:solidFill>
                  <a:srgbClr val="0070C0"/>
                </a:solidFill>
              </a:rPr>
              <a:t>/routine/</a:t>
            </a:r>
            <a:r>
              <a:rPr lang="en-US" altLang="zh-CN" sz="1100" dirty="0" err="1">
                <a:solidFill>
                  <a:srgbClr val="0070C0"/>
                </a:solidFill>
              </a:rPr>
              <a:t>HelloWorldTransform</a:t>
            </a:r>
            <a:endParaRPr lang="en-US" altLang="zh-CN" sz="1100" dirty="0" smtClean="0">
              <a:solidFill>
                <a:srgbClr val="0070C0"/>
              </a:solidFill>
            </a:endParaRPr>
          </a:p>
          <a:p>
            <a:pPr marL="0" indent="0">
              <a:buNone/>
            </a:pPr>
            <a:r>
              <a:rPr lang="zh-CN" altLang="en-US" dirty="0"/>
              <a:t>若</a:t>
            </a:r>
            <a:r>
              <a:rPr lang="zh-CN" altLang="en-US" dirty="0" smtClean="0"/>
              <a:t>想让机器能够读懂</a:t>
            </a:r>
            <a:r>
              <a:rPr lang="en-US" altLang="zh-CN" dirty="0" err="1" smtClean="0"/>
              <a:t>HelloWorld</a:t>
            </a:r>
            <a:r>
              <a:rPr lang="zh-CN" altLang="en-US" dirty="0" smtClean="0"/>
              <a:t>需要有下列步骤：</a:t>
            </a:r>
            <a:r>
              <a:rPr lang="en-US" altLang="zh-CN" dirty="0"/>
              <a:t/>
            </a:r>
            <a:br>
              <a:rPr lang="en-US" altLang="zh-CN" dirty="0"/>
            </a:br>
            <a:r>
              <a:rPr lang="en-US" altLang="zh-CN" sz="1800" dirty="0" smtClean="0">
                <a:solidFill>
                  <a:schemeClr val="tx1"/>
                </a:solidFill>
              </a:rPr>
              <a:t>1. </a:t>
            </a:r>
            <a:r>
              <a:rPr lang="zh-CN" altLang="en-US" sz="1800" b="1" dirty="0" smtClean="0">
                <a:solidFill>
                  <a:schemeClr val="tx1"/>
                </a:solidFill>
              </a:rPr>
              <a:t>翻译</a:t>
            </a:r>
            <a:r>
              <a:rPr lang="zh-CN" altLang="en-US" sz="1800" dirty="0" smtClean="0">
                <a:solidFill>
                  <a:schemeClr val="tx1"/>
                </a:solidFill>
              </a:rPr>
              <a:t>：首先需要借助其他程序将</a:t>
            </a:r>
            <a:r>
              <a:rPr lang="en-US" altLang="zh-CN" sz="1800" dirty="0" smtClean="0">
                <a:solidFill>
                  <a:schemeClr val="tx1"/>
                </a:solidFill>
              </a:rPr>
              <a:t>C</a:t>
            </a:r>
            <a:r>
              <a:rPr lang="zh-CN" altLang="en-US" sz="1800" dirty="0" smtClean="0">
                <a:solidFill>
                  <a:schemeClr val="tx1"/>
                </a:solidFill>
              </a:rPr>
              <a:t>语言翻译成机器能够读懂的低级语言指令</a:t>
            </a:r>
            <a:r>
              <a:rPr lang="en-US" altLang="zh-CN" sz="1800" dirty="0" smtClean="0">
                <a:solidFill>
                  <a:schemeClr val="tx1"/>
                </a:solidFill>
              </a:rPr>
              <a:t>---</a:t>
            </a:r>
            <a:r>
              <a:rPr lang="zh-CN" altLang="en-US" sz="1800" dirty="0" smtClean="0">
                <a:solidFill>
                  <a:schemeClr val="tx1"/>
                </a:solidFill>
              </a:rPr>
              <a:t>机器码</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2. </a:t>
            </a:r>
            <a:r>
              <a:rPr lang="zh-CN" altLang="en-US" sz="1800" b="1" dirty="0" smtClean="0">
                <a:solidFill>
                  <a:schemeClr val="tx1"/>
                </a:solidFill>
              </a:rPr>
              <a:t>打包</a:t>
            </a:r>
            <a:r>
              <a:rPr lang="zh-CN" altLang="en-US" sz="1800" dirty="0" smtClean="0">
                <a:solidFill>
                  <a:schemeClr val="tx1"/>
                </a:solidFill>
              </a:rPr>
              <a:t>：将指令按一定的格式打包变成可执行目标文件</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3. </a:t>
            </a:r>
            <a:r>
              <a:rPr lang="zh-CN" altLang="en-US" sz="1800" b="1" dirty="0" smtClean="0">
                <a:solidFill>
                  <a:schemeClr val="tx1"/>
                </a:solidFill>
              </a:rPr>
              <a:t>存储</a:t>
            </a:r>
            <a:r>
              <a:rPr lang="zh-CN" altLang="en-US" sz="1800" dirty="0" smtClean="0">
                <a:solidFill>
                  <a:schemeClr val="tx1"/>
                </a:solidFill>
              </a:rPr>
              <a:t>：</a:t>
            </a:r>
            <a:r>
              <a:rPr lang="zh-CN" altLang="en-US" sz="1800" dirty="0">
                <a:solidFill>
                  <a:schemeClr val="tx1"/>
                </a:solidFill>
              </a:rPr>
              <a:t>文件</a:t>
            </a:r>
            <a:r>
              <a:rPr lang="zh-CN" altLang="en-US" sz="1800" dirty="0" smtClean="0">
                <a:solidFill>
                  <a:schemeClr val="tx1"/>
                </a:solidFill>
              </a:rPr>
              <a:t>以二进制存储在磁盘上</a:t>
            </a:r>
            <a:r>
              <a:rPr lang="en-US" altLang="zh-CN" sz="1800" dirty="0" smtClean="0">
                <a:solidFill>
                  <a:schemeClr val="tx1"/>
                </a:solidFill>
              </a:rPr>
              <a:t/>
            </a:r>
            <a:br>
              <a:rPr lang="en-US" altLang="zh-CN" sz="1800" dirty="0" smtClean="0">
                <a:solidFill>
                  <a:schemeClr val="tx1"/>
                </a:solidFill>
              </a:rPr>
            </a:br>
            <a:r>
              <a:rPr lang="en-US" altLang="zh-CN" sz="1800" dirty="0" smtClean="0">
                <a:solidFill>
                  <a:schemeClr val="tx1"/>
                </a:solidFill>
              </a:rPr>
              <a:t>4. </a:t>
            </a:r>
            <a:r>
              <a:rPr lang="zh-CN" altLang="en-US" sz="1800" b="1" dirty="0" smtClean="0">
                <a:solidFill>
                  <a:schemeClr val="tx1"/>
                </a:solidFill>
              </a:rPr>
              <a:t>调用</a:t>
            </a:r>
            <a:r>
              <a:rPr lang="zh-CN" altLang="en-US" sz="1800" dirty="0" smtClean="0">
                <a:solidFill>
                  <a:schemeClr val="tx1"/>
                </a:solidFill>
              </a:rPr>
              <a:t>：加载器调用</a:t>
            </a:r>
            <a:endParaRPr lang="en-US" altLang="zh-CN" sz="1800" dirty="0" smtClean="0">
              <a:solidFill>
                <a:schemeClr val="tx1"/>
              </a:solidFill>
            </a:endParaRPr>
          </a:p>
          <a:p>
            <a:pPr marL="0" indent="0">
              <a:buNone/>
            </a:pPr>
            <a:endParaRPr lang="zh-CN" altLang="en-US" sz="1800" dirty="0">
              <a:solidFill>
                <a:schemeClr val="tx1"/>
              </a:solidFill>
            </a:endParaRPr>
          </a:p>
        </p:txBody>
      </p:sp>
      <p:pic>
        <p:nvPicPr>
          <p:cNvPr id="5" name="图片 4"/>
          <p:cNvPicPr>
            <a:picLocks noChangeAspect="1"/>
          </p:cNvPicPr>
          <p:nvPr/>
        </p:nvPicPr>
        <p:blipFill>
          <a:blip r:embed="rId2"/>
          <a:stretch>
            <a:fillRect/>
          </a:stretch>
        </p:blipFill>
        <p:spPr>
          <a:xfrm>
            <a:off x="1337233" y="3957102"/>
            <a:ext cx="6464000" cy="2439746"/>
          </a:xfrm>
          <a:prstGeom prst="rect">
            <a:avLst/>
          </a:prstGeom>
        </p:spPr>
      </p:pic>
    </p:spTree>
    <p:extLst>
      <p:ext uri="{BB962C8B-B14F-4D97-AF65-F5344CB8AC3E}">
        <p14:creationId xmlns:p14="http://schemas.microsoft.com/office/powerpoint/2010/main" val="2110317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18994</TotalTime>
  <Words>1180</Words>
  <Application>Microsoft Office PowerPoint</Application>
  <PresentationFormat>宽屏</PresentationFormat>
  <Paragraphs>268</Paragraphs>
  <Slides>70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黑体</vt:lpstr>
      <vt:lpstr>宋体</vt:lpstr>
      <vt:lpstr>Arial</vt:lpstr>
      <vt:lpstr>Calibri</vt:lpstr>
      <vt:lpstr>Century Schoolbook</vt:lpstr>
      <vt:lpstr>Wingdings 2</vt:lpstr>
      <vt:lpstr>View</vt:lpstr>
      <vt:lpstr>链接器的基本原理</vt:lpstr>
      <vt:lpstr>了解链接器的目的</vt:lpstr>
      <vt:lpstr>约定</vt:lpstr>
      <vt:lpstr>Front</vt:lpstr>
      <vt:lpstr>链接是什么</vt:lpstr>
      <vt:lpstr>链接发生的时机</vt:lpstr>
      <vt:lpstr>链接器是什么，有什么作用</vt:lpstr>
      <vt:lpstr>链接器在编译的哪个阶段开始工作</vt:lpstr>
      <vt:lpstr>HelloWorld的转换过程</vt:lpstr>
      <vt:lpstr>小结</vt:lpstr>
      <vt:lpstr>链接器是如何工作的</vt:lpstr>
      <vt:lpstr>链接器的操作对象---目标文件</vt:lpstr>
      <vt:lpstr>ELF format</vt:lpstr>
      <vt:lpstr>可重定位目标文件---ELF头</vt:lpstr>
      <vt:lpstr>可重定位目标文件---ELF头</vt:lpstr>
      <vt:lpstr>可重定位目标文件的格式---节头部表</vt:lpstr>
      <vt:lpstr>PowerPoint 演示文稿</vt:lpstr>
      <vt:lpstr>可重定位目标文件的格式---节的作用</vt:lpstr>
      <vt:lpstr>可执行目标文件的格式---段头部表</vt:lpstr>
      <vt:lpstr>段头部表在加载时的作用</vt:lpstr>
      <vt:lpstr>符号解析</vt:lpstr>
      <vt:lpstr>符号解析</vt:lpstr>
      <vt:lpstr>符号解析---符号存储的位置</vt:lpstr>
      <vt:lpstr>符号解析---符号表的产生</vt:lpstr>
      <vt:lpstr>符号解析---符号的类型</vt:lpstr>
      <vt:lpstr>符号解析---符号的类型</vt:lpstr>
      <vt:lpstr>符号解析---symtab内条目格式</vt:lpstr>
      <vt:lpstr>符号解析---局部符号</vt:lpstr>
      <vt:lpstr>符号解析---全局符号</vt:lpstr>
      <vt:lpstr>符号解析---全局符号例程1</vt:lpstr>
      <vt:lpstr>符号解析---全局符号例程2</vt:lpstr>
      <vt:lpstr>符号解析---全局符号例程3</vt:lpstr>
      <vt:lpstr>符号解析---全局符号例程4</vt:lpstr>
      <vt:lpstr>静态库</vt:lpstr>
      <vt:lpstr>静态库</vt:lpstr>
      <vt:lpstr>静态库---例程</vt:lpstr>
      <vt:lpstr>静态库的结构</vt:lpstr>
      <vt:lpstr>符号解析---静态库的创建及使用</vt:lpstr>
      <vt:lpstr>符号解析---处理流程</vt:lpstr>
      <vt:lpstr>符号解析---处理流程</vt:lpstr>
      <vt:lpstr>符号解析---处理流程例程</vt:lpstr>
      <vt:lpstr>小结</vt:lpstr>
      <vt:lpstr>重定位</vt:lpstr>
      <vt:lpstr>重定位---主要任务</vt:lpstr>
      <vt:lpstr>重定位---重定位节和符号定义</vt:lpstr>
      <vt:lpstr>重定位---重定位节中的符号引用</vt:lpstr>
      <vt:lpstr>重定位---重定位条目</vt:lpstr>
      <vt:lpstr>重定位条目的格式</vt:lpstr>
      <vt:lpstr>重定位---相对地址例程</vt:lpstr>
      <vt:lpstr>加载可执行目标文件</vt:lpstr>
      <vt:lpstr>加载可执行目标文件</vt:lpstr>
      <vt:lpstr>By the way, 进程的基本概念</vt:lpstr>
      <vt:lpstr>动态库</vt:lpstr>
      <vt:lpstr>静态库的缺点</vt:lpstr>
      <vt:lpstr>动态库---创建方法</vt:lpstr>
      <vt:lpstr>动态库---基本概念</vt:lpstr>
      <vt:lpstr>动态库---共享方式</vt:lpstr>
      <vt:lpstr>动态库---加载时链接的工作机理</vt:lpstr>
      <vt:lpstr>动态库---位置无关代码</vt:lpstr>
      <vt:lpstr>动态库---PIC数据引用</vt:lpstr>
      <vt:lpstr>动态库---PIC数据引用例程</vt:lpstr>
      <vt:lpstr>动态库---PIC函数调用</vt:lpstr>
      <vt:lpstr>动态库---PIC函数调用</vt:lpstr>
      <vt:lpstr>动态库---运行时链接的方法</vt:lpstr>
      <vt:lpstr>库打桩</vt:lpstr>
      <vt:lpstr>库打桩---基本概念</vt:lpstr>
      <vt:lpstr>库打桩---debug时机</vt:lpstr>
      <vt:lpstr>库打桩---编译时打桩</vt:lpstr>
      <vt:lpstr>库打桩---链接时打桩</vt:lpstr>
      <vt:lpstr>库打桩---运行时打桩</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链接器的基本原理</dc:title>
  <dc:creator>jiang hao</dc:creator>
  <cp:lastModifiedBy>jiang hao</cp:lastModifiedBy>
  <cp:revision>139</cp:revision>
  <dcterms:created xsi:type="dcterms:W3CDTF">2020-10-12T12:07:20Z</dcterms:created>
  <dcterms:modified xsi:type="dcterms:W3CDTF">2020-10-29T12:05:43Z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e3f68bfe79984bc1815b873c9a046448">
    <vt:lpwstr>CWMtC5WAF1mGDJclSEIRKGzoBQ0P1lAAkySrm1UQxubjbKRnHTj0DefOpHoAwOb6bYDFvrmSRm5sCvI0XEmVCFNHw==</vt:lpwstr>
  </property>
</Properties>
</file>